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41"/>
  </p:notesMasterIdLst>
  <p:sldIdLst>
    <p:sldId id="256" r:id="rId2"/>
    <p:sldId id="337" r:id="rId3"/>
    <p:sldId id="321" r:id="rId4"/>
    <p:sldId id="320" r:id="rId5"/>
    <p:sldId id="322" r:id="rId6"/>
    <p:sldId id="363" r:id="rId7"/>
    <p:sldId id="329" r:id="rId8"/>
    <p:sldId id="323" r:id="rId9"/>
    <p:sldId id="324" r:id="rId10"/>
    <p:sldId id="333" r:id="rId11"/>
    <p:sldId id="334" r:id="rId12"/>
    <p:sldId id="335" r:id="rId13"/>
    <p:sldId id="354" r:id="rId14"/>
    <p:sldId id="338" r:id="rId15"/>
    <p:sldId id="331" r:id="rId16"/>
    <p:sldId id="332" r:id="rId17"/>
    <p:sldId id="330" r:id="rId18"/>
    <p:sldId id="356" r:id="rId19"/>
    <p:sldId id="357" r:id="rId20"/>
    <p:sldId id="339" r:id="rId21"/>
    <p:sldId id="361" r:id="rId22"/>
    <p:sldId id="326" r:id="rId23"/>
    <p:sldId id="341" r:id="rId24"/>
    <p:sldId id="358" r:id="rId25"/>
    <p:sldId id="359" r:id="rId26"/>
    <p:sldId id="360" r:id="rId27"/>
    <p:sldId id="340" r:id="rId28"/>
    <p:sldId id="345" r:id="rId29"/>
    <p:sldId id="349" r:id="rId30"/>
    <p:sldId id="350" r:id="rId31"/>
    <p:sldId id="364" r:id="rId32"/>
    <p:sldId id="365" r:id="rId33"/>
    <p:sldId id="366" r:id="rId34"/>
    <p:sldId id="367" r:id="rId35"/>
    <p:sldId id="368" r:id="rId36"/>
    <p:sldId id="369" r:id="rId37"/>
    <p:sldId id="370" r:id="rId38"/>
    <p:sldId id="371" r:id="rId39"/>
    <p:sldId id="362" r:id="rId40"/>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808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14" autoAdjust="0"/>
    <p:restoredTop sz="94660"/>
  </p:normalViewPr>
  <p:slideViewPr>
    <p:cSldViewPr>
      <p:cViewPr varScale="1">
        <p:scale>
          <a:sx n="64" d="100"/>
          <a:sy n="64" d="100"/>
        </p:scale>
        <p:origin x="-155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7298F192-EC59-4320-A775-474BAFAE5C46}" type="datetimeFigureOut">
              <a:rPr lang="en-US"/>
              <a:pPr>
                <a:defRPr/>
              </a:pPr>
              <a:t>11/26/2015</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09F8CE3E-F465-478C-9D06-06527EE9CE27}" type="slidenum">
              <a:rPr lang="en-GB"/>
              <a:pPr>
                <a:defRPr/>
              </a:pPr>
              <a:t>‹#›</a:t>
            </a:fld>
            <a:endParaRPr lang="en-GB" dirty="0"/>
          </a:p>
        </p:txBody>
      </p:sp>
    </p:spTree>
    <p:extLst>
      <p:ext uri="{BB962C8B-B14F-4D97-AF65-F5344CB8AC3E}">
        <p14:creationId xmlns="" xmlns:p14="http://schemas.microsoft.com/office/powerpoint/2010/main" val="30814907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9F8CE3E-F465-478C-9D06-06527EE9CE27}" type="slidenum">
              <a:rPr lang="en-GB" smtClean="0"/>
              <a:pPr>
                <a:defRPr/>
              </a:pPr>
              <a:t>18</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6286500"/>
            <a:ext cx="9144000" cy="571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32700" y="6426200"/>
            <a:ext cx="1003300" cy="295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1861" name="Rectangle 5"/>
          <p:cNvSpPr>
            <a:spLocks noGrp="1" noChangeArrowheads="1"/>
          </p:cNvSpPr>
          <p:nvPr>
            <p:ph type="ctrTitle"/>
          </p:nvPr>
        </p:nvSpPr>
        <p:spPr>
          <a:xfrm>
            <a:off x="668338" y="2532063"/>
            <a:ext cx="7805737" cy="612775"/>
          </a:xfrm>
        </p:spPr>
        <p:txBody>
          <a:bodyPr/>
          <a:lstStyle>
            <a:lvl1pPr>
              <a:lnSpc>
                <a:spcPct val="95000"/>
              </a:lnSpc>
              <a:defRPr sz="3600"/>
            </a:lvl1pPr>
          </a:lstStyle>
          <a:p>
            <a:r>
              <a:rPr lang="en-US" smtClean="0"/>
              <a:t>Click to edit Master title style</a:t>
            </a:r>
            <a:endParaRPr lang="en-GB"/>
          </a:p>
        </p:txBody>
      </p:sp>
      <p:sp>
        <p:nvSpPr>
          <p:cNvPr id="121862" name="Rectangle 6"/>
          <p:cNvSpPr>
            <a:spLocks noGrp="1" noChangeArrowheads="1"/>
          </p:cNvSpPr>
          <p:nvPr>
            <p:ph type="subTitle" idx="1"/>
          </p:nvPr>
        </p:nvSpPr>
        <p:spPr>
          <a:xfrm>
            <a:off x="704850" y="3636963"/>
            <a:ext cx="7773988" cy="274637"/>
          </a:xfrm>
        </p:spPr>
        <p:txBody>
          <a:bodyPr/>
          <a:lstStyle>
            <a:lvl1pPr marL="0" indent="0">
              <a:buFontTx/>
              <a:buNone/>
              <a:defRPr sz="1800" b="0">
                <a:solidFill>
                  <a:srgbClr val="FF9900"/>
                </a:solidFill>
              </a:defRPr>
            </a:lvl1pPr>
          </a:lstStyle>
          <a:p>
            <a:r>
              <a:rPr lang="en-US" smtClean="0"/>
              <a:t>Click to edit Master subtitle style</a:t>
            </a:r>
            <a:endParaRPr lang="en-GB"/>
          </a:p>
        </p:txBody>
      </p:sp>
      <p:sp>
        <p:nvSpPr>
          <p:cNvPr id="6" name="Slide Number Placeholder 5"/>
          <p:cNvSpPr>
            <a:spLocks noGrp="1"/>
          </p:cNvSpPr>
          <p:nvPr>
            <p:ph type="sldNum" sz="quarter" idx="10"/>
          </p:nvPr>
        </p:nvSpPr>
        <p:spPr/>
        <p:txBody>
          <a:bodyPr/>
          <a:lstStyle>
            <a:lvl1pPr>
              <a:defRPr sz="1400"/>
            </a:lvl1pPr>
          </a:lstStyle>
          <a:p>
            <a:pPr>
              <a:defRPr/>
            </a:pPr>
            <a:fld id="{4E8C446B-C347-442E-A282-ABC3BB5361F3}" type="slidenum">
              <a:rPr lang="en-US"/>
              <a:pPr>
                <a:defRPr/>
              </a:pPr>
              <a:t>‹#›</a:t>
            </a:fld>
            <a:endParaRPr lang="en-US" dirty="0"/>
          </a:p>
        </p:txBody>
      </p:sp>
      <p:sp>
        <p:nvSpPr>
          <p:cNvPr id="7" name="Footer Placeholder 4"/>
          <p:cNvSpPr>
            <a:spLocks noGrp="1"/>
          </p:cNvSpPr>
          <p:nvPr>
            <p:ph type="ftr" sz="quarter" idx="11"/>
          </p:nvPr>
        </p:nvSpPr>
        <p:spPr/>
        <p:txBody>
          <a:bodyPr/>
          <a:lstStyle>
            <a:lvl1pPr>
              <a:defRPr sz="1400"/>
            </a:lvl1pPr>
          </a:lstStyle>
          <a:p>
            <a:pPr>
              <a:defRPr/>
            </a:pPr>
            <a:r>
              <a:rPr lang="en-GB" dirty="0" smtClean="0"/>
              <a:t>27 June 2011 - Legal and institutional issues</a:t>
            </a:r>
            <a:endParaRPr lang="en-US" dirty="0"/>
          </a:p>
        </p:txBody>
      </p:sp>
    </p:spTree>
    <p:extLst>
      <p:ext uri="{BB962C8B-B14F-4D97-AF65-F5344CB8AC3E}">
        <p14:creationId xmlns="" xmlns:p14="http://schemas.microsoft.com/office/powerpoint/2010/main" val="1405195159"/>
      </p:ext>
    </p:extLst>
  </p:cSld>
  <p:clrMapOvr>
    <a:masterClrMapping/>
  </p:clrMapOvr>
  <p:transition spd="med">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2611240728"/>
      </p:ext>
    </p:extLst>
  </p:cSld>
  <p:clrMapOvr>
    <a:masterClrMapping/>
  </p:clrMapOvr>
  <p:transition spd="med">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5913" y="341313"/>
            <a:ext cx="2093912" cy="25971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84175" y="341313"/>
            <a:ext cx="6129338" cy="25971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2829405394"/>
      </p:ext>
    </p:extLst>
  </p:cSld>
  <p:clrMapOvr>
    <a:masterClrMapping/>
  </p:clrMapOvr>
  <p:transition spd="med">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7" descr="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6284913"/>
            <a:ext cx="9144000" cy="571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8"/>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32700" y="6426200"/>
            <a:ext cx="1003300" cy="295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0"/>
          </p:nvPr>
        </p:nvSpPr>
        <p:spPr/>
        <p:txBody>
          <a:bodyPr/>
          <a:lstStyle>
            <a:lvl1pPr>
              <a:defRPr sz="1400"/>
            </a:lvl1pPr>
          </a:lstStyle>
          <a:p>
            <a:pPr>
              <a:defRPr/>
            </a:pPr>
            <a:fld id="{2EFC973D-BC88-4728-B5FA-1C217B999222}" type="slidenum">
              <a:rPr lang="en-US"/>
              <a:pPr>
                <a:defRPr/>
              </a:pPr>
              <a:t>‹#›</a:t>
            </a:fld>
            <a:endParaRPr lang="en-US" dirty="0"/>
          </a:p>
        </p:txBody>
      </p:sp>
      <p:sp>
        <p:nvSpPr>
          <p:cNvPr id="7" name="Footer Placeholder 4"/>
          <p:cNvSpPr>
            <a:spLocks noGrp="1"/>
          </p:cNvSpPr>
          <p:nvPr>
            <p:ph type="ftr" sz="quarter" idx="11"/>
          </p:nvPr>
        </p:nvSpPr>
        <p:spPr/>
        <p:txBody>
          <a:bodyPr/>
          <a:lstStyle>
            <a:lvl1pPr>
              <a:defRPr sz="1400"/>
            </a:lvl1pPr>
          </a:lstStyle>
          <a:p>
            <a:pPr>
              <a:defRPr/>
            </a:pPr>
            <a:r>
              <a:rPr lang="en-GB" dirty="0" smtClean="0"/>
              <a:t>27 June 2011 - Legal and institutional issues</a:t>
            </a:r>
            <a:endParaRPr lang="en-US" dirty="0"/>
          </a:p>
        </p:txBody>
      </p:sp>
    </p:spTree>
    <p:extLst>
      <p:ext uri="{BB962C8B-B14F-4D97-AF65-F5344CB8AC3E}">
        <p14:creationId xmlns="" xmlns:p14="http://schemas.microsoft.com/office/powerpoint/2010/main" val="804528275"/>
      </p:ext>
    </p:extLst>
  </p:cSld>
  <p:clrMapOvr>
    <a:masterClrMapping/>
  </p:clrMapOvr>
  <p:transition spd="med">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21B9F63D-F551-4257-8F18-B0C0BD5E4CB7}" type="slidenum">
              <a:rPr lang="en-US"/>
              <a:pPr>
                <a:defRPr/>
              </a:pPr>
              <a:t>‹#›</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GB" dirty="0" smtClean="0"/>
              <a:t>27 June 2011 - Legal and institutional issues</a:t>
            </a:r>
            <a:endParaRPr lang="en-US" dirty="0"/>
          </a:p>
        </p:txBody>
      </p:sp>
    </p:spTree>
    <p:extLst>
      <p:ext uri="{BB962C8B-B14F-4D97-AF65-F5344CB8AC3E}">
        <p14:creationId xmlns="" xmlns:p14="http://schemas.microsoft.com/office/powerpoint/2010/main" val="911823943"/>
      </p:ext>
    </p:extLst>
  </p:cSld>
  <p:clrMapOvr>
    <a:masterClrMapping/>
  </p:clrMapOvr>
  <p:transition spd="med">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61988" y="1300163"/>
            <a:ext cx="3827462" cy="1638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1850" y="1300163"/>
            <a:ext cx="3827463" cy="1638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5"/>
          <p:cNvSpPr>
            <a:spLocks noGrp="1"/>
          </p:cNvSpPr>
          <p:nvPr>
            <p:ph type="sldNum" sz="quarter" idx="10"/>
          </p:nvPr>
        </p:nvSpPr>
        <p:spPr/>
        <p:txBody>
          <a:bodyPr/>
          <a:lstStyle>
            <a:lvl1pPr>
              <a:defRPr/>
            </a:lvl1pPr>
          </a:lstStyle>
          <a:p>
            <a:pPr>
              <a:defRPr/>
            </a:pPr>
            <a:fld id="{DAE9F86C-ED01-49BC-98AB-B0E33BB63A81}" type="slidenum">
              <a:rPr lang="en-US"/>
              <a:pPr>
                <a:defRPr/>
              </a:pPr>
              <a:t>‹#›</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GB" dirty="0" smtClean="0"/>
              <a:t>27 June 2011 - Legal and institutional issues</a:t>
            </a:r>
            <a:endParaRPr lang="en-US" dirty="0"/>
          </a:p>
        </p:txBody>
      </p:sp>
    </p:spTree>
    <p:extLst>
      <p:ext uri="{BB962C8B-B14F-4D97-AF65-F5344CB8AC3E}">
        <p14:creationId xmlns="" xmlns:p14="http://schemas.microsoft.com/office/powerpoint/2010/main" val="815412668"/>
      </p:ext>
    </p:extLst>
  </p:cSld>
  <p:clrMapOvr>
    <a:masterClrMapping/>
  </p:clrMapOvr>
  <p:transition spd="med">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5"/>
          <p:cNvSpPr>
            <a:spLocks noGrp="1"/>
          </p:cNvSpPr>
          <p:nvPr>
            <p:ph type="sldNum" sz="quarter" idx="10"/>
          </p:nvPr>
        </p:nvSpPr>
        <p:spPr/>
        <p:txBody>
          <a:bodyPr/>
          <a:lstStyle>
            <a:lvl1pPr>
              <a:defRPr/>
            </a:lvl1pPr>
          </a:lstStyle>
          <a:p>
            <a:pPr>
              <a:defRPr/>
            </a:pPr>
            <a:fld id="{0A28EA92-3C9A-474C-8BBF-A26B5F487B68}" type="slidenum">
              <a:rPr lang="en-US"/>
              <a:pPr>
                <a:defRPr/>
              </a:pPr>
              <a:t>‹#›</a:t>
            </a:fld>
            <a:endParaRPr lang="en-US" dirty="0"/>
          </a:p>
        </p:txBody>
      </p:sp>
      <p:sp>
        <p:nvSpPr>
          <p:cNvPr id="8" name="Footer Placeholder 4"/>
          <p:cNvSpPr>
            <a:spLocks noGrp="1"/>
          </p:cNvSpPr>
          <p:nvPr>
            <p:ph type="ftr" sz="quarter" idx="11"/>
          </p:nvPr>
        </p:nvSpPr>
        <p:spPr/>
        <p:txBody>
          <a:bodyPr/>
          <a:lstStyle>
            <a:lvl1pPr>
              <a:defRPr/>
            </a:lvl1pPr>
          </a:lstStyle>
          <a:p>
            <a:pPr>
              <a:defRPr/>
            </a:pPr>
            <a:r>
              <a:rPr lang="en-GB" dirty="0" smtClean="0"/>
              <a:t>27 June 2011 - Legal and institutional issues</a:t>
            </a:r>
            <a:endParaRPr lang="en-US" dirty="0"/>
          </a:p>
        </p:txBody>
      </p:sp>
    </p:spTree>
    <p:extLst>
      <p:ext uri="{BB962C8B-B14F-4D97-AF65-F5344CB8AC3E}">
        <p14:creationId xmlns="" xmlns:p14="http://schemas.microsoft.com/office/powerpoint/2010/main" val="3073356015"/>
      </p:ext>
    </p:extLst>
  </p:cSld>
  <p:clrMapOvr>
    <a:masterClrMapping/>
  </p:clrMapOvr>
  <p:transition spd="med">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5"/>
          <p:cNvSpPr>
            <a:spLocks noGrp="1"/>
          </p:cNvSpPr>
          <p:nvPr>
            <p:ph type="sldNum" sz="quarter" idx="10"/>
          </p:nvPr>
        </p:nvSpPr>
        <p:spPr/>
        <p:txBody>
          <a:bodyPr/>
          <a:lstStyle>
            <a:lvl1pPr>
              <a:defRPr/>
            </a:lvl1pPr>
          </a:lstStyle>
          <a:p>
            <a:pPr>
              <a:defRPr/>
            </a:pPr>
            <a:fld id="{69A5284F-3928-4346-98FE-BB71AAA738D3}" type="slidenum">
              <a:rPr lang="en-US"/>
              <a:pPr>
                <a:defRPr/>
              </a:pPr>
              <a:t>‹#›</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GB" dirty="0" smtClean="0"/>
              <a:t>27 June 2011 - Legal and institutional issues</a:t>
            </a:r>
            <a:endParaRPr lang="en-US" dirty="0"/>
          </a:p>
        </p:txBody>
      </p:sp>
    </p:spTree>
    <p:extLst>
      <p:ext uri="{BB962C8B-B14F-4D97-AF65-F5344CB8AC3E}">
        <p14:creationId xmlns="" xmlns:p14="http://schemas.microsoft.com/office/powerpoint/2010/main" val="2290844510"/>
      </p:ext>
    </p:extLst>
  </p:cSld>
  <p:clrMapOvr>
    <a:masterClrMapping/>
  </p:clrMapOvr>
  <p:transition spd="med">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B06566FE-72FC-44BE-862E-EEE721585C70}" type="slidenum">
              <a:rPr lang="en-US"/>
              <a:pPr>
                <a:defRPr/>
              </a:pPr>
              <a:t>‹#›</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GB" dirty="0" smtClean="0"/>
              <a:t>27 June 2011 - Legal and institutional issues</a:t>
            </a:r>
            <a:endParaRPr lang="en-US" dirty="0"/>
          </a:p>
        </p:txBody>
      </p:sp>
    </p:spTree>
    <p:extLst>
      <p:ext uri="{BB962C8B-B14F-4D97-AF65-F5344CB8AC3E}">
        <p14:creationId xmlns="" xmlns:p14="http://schemas.microsoft.com/office/powerpoint/2010/main" val="551515911"/>
      </p:ext>
    </p:extLst>
  </p:cSld>
  <p:clrMapOvr>
    <a:masterClrMapping/>
  </p:clrMapOvr>
  <p:transition spd="med">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BD1F4537-6923-47D3-A4F5-7EF23B91EA1B}" type="slidenum">
              <a:rPr lang="en-US"/>
              <a:pPr>
                <a:defRPr/>
              </a:pPr>
              <a:t>‹#›</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GB" dirty="0" smtClean="0"/>
              <a:t>27 June 2011 - Legal and institutional issues</a:t>
            </a:r>
            <a:endParaRPr lang="en-US" dirty="0"/>
          </a:p>
        </p:txBody>
      </p:sp>
    </p:spTree>
    <p:extLst>
      <p:ext uri="{BB962C8B-B14F-4D97-AF65-F5344CB8AC3E}">
        <p14:creationId xmlns="" xmlns:p14="http://schemas.microsoft.com/office/powerpoint/2010/main" val="2497248060"/>
      </p:ext>
    </p:extLst>
  </p:cSld>
  <p:clrMapOvr>
    <a:masterClrMapping/>
  </p:clrMapOvr>
  <p:transition spd="med">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DC1FB028-692D-41EE-8715-33C401A8D624}" type="slidenum">
              <a:rPr lang="en-US"/>
              <a:pPr>
                <a:defRPr/>
              </a:pPr>
              <a:t>‹#›</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GB" dirty="0" smtClean="0"/>
              <a:t>27 June 2011 - Legal and institutional issues</a:t>
            </a:r>
            <a:endParaRPr lang="en-US" dirty="0"/>
          </a:p>
        </p:txBody>
      </p:sp>
    </p:spTree>
    <p:extLst>
      <p:ext uri="{BB962C8B-B14F-4D97-AF65-F5344CB8AC3E}">
        <p14:creationId xmlns="" xmlns:p14="http://schemas.microsoft.com/office/powerpoint/2010/main" val="4172076265"/>
      </p:ext>
    </p:extLst>
  </p:cSld>
  <p:clrMapOvr>
    <a:masterClrMapping/>
  </p:clrMapOvr>
  <p:transition spd="med">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3" descr="1"/>
          <p:cNvPicPr>
            <a:picLocks noChangeAspect="1" noChangeArrowheads="1"/>
          </p:cNvPicPr>
          <p:nvPr/>
        </p:nvPicPr>
        <p:blipFill>
          <a:blip r:embed="rId13" cstate="print">
            <a:extLst>
              <a:ext uri="{28A0092B-C50C-407E-A947-70E740481C1C}">
                <a14:useLocalDpi xmlns="" xmlns:a14="http://schemas.microsoft.com/office/drawing/2010/main" val="0"/>
              </a:ext>
            </a:extLst>
          </a:blip>
          <a:srcRect/>
          <a:stretch>
            <a:fillRect/>
          </a:stretch>
        </p:blipFill>
        <p:spPr bwMode="auto">
          <a:xfrm>
            <a:off x="0" y="6284913"/>
            <a:ext cx="9144000" cy="571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7" name="Picture 4"/>
          <p:cNvPicPr>
            <a:picLocks noChangeAspect="1" noChangeArrowheads="1"/>
          </p:cNvPicPr>
          <p:nvPr/>
        </p:nvPicPr>
        <p:blipFill>
          <a:blip r:embed="rId14" cstate="print">
            <a:extLst>
              <a:ext uri="{28A0092B-C50C-407E-A947-70E740481C1C}">
                <a14:useLocalDpi xmlns="" xmlns:a14="http://schemas.microsoft.com/office/drawing/2010/main" val="0"/>
              </a:ext>
            </a:extLst>
          </a:blip>
          <a:srcRect/>
          <a:stretch>
            <a:fillRect/>
          </a:stretch>
        </p:blipFill>
        <p:spPr bwMode="auto">
          <a:xfrm>
            <a:off x="7632700" y="6426200"/>
            <a:ext cx="1003300" cy="295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8" name="Rectangle 5"/>
          <p:cNvSpPr>
            <a:spLocks noGrp="1" noChangeArrowheads="1"/>
          </p:cNvSpPr>
          <p:nvPr>
            <p:ph type="title"/>
          </p:nvPr>
        </p:nvSpPr>
        <p:spPr bwMode="auto">
          <a:xfrm>
            <a:off x="384175" y="341313"/>
            <a:ext cx="8375650" cy="465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29" name="Rectangle 6"/>
          <p:cNvSpPr>
            <a:spLocks noGrp="1" noChangeArrowheads="1"/>
          </p:cNvSpPr>
          <p:nvPr>
            <p:ph type="body" idx="1"/>
          </p:nvPr>
        </p:nvSpPr>
        <p:spPr bwMode="auto">
          <a:xfrm>
            <a:off x="661988" y="1300163"/>
            <a:ext cx="7807325" cy="163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5" name="Slide Number Placeholder 5"/>
          <p:cNvSpPr>
            <a:spLocks noGrp="1"/>
          </p:cNvSpPr>
          <p:nvPr>
            <p:ph type="sldNum" sz="quarter" idx="4"/>
          </p:nvPr>
        </p:nvSpPr>
        <p:spPr>
          <a:xfrm>
            <a:off x="338138" y="6448425"/>
            <a:ext cx="704850" cy="365125"/>
          </a:xfrm>
          <a:prstGeom prst="rect">
            <a:avLst/>
          </a:prstGeom>
        </p:spPr>
        <p:txBody>
          <a:bodyPr/>
          <a:lstStyle>
            <a:lvl1pPr>
              <a:defRPr sz="1400">
                <a:latin typeface="Arial" pitchFamily="34" charset="0"/>
              </a:defRPr>
            </a:lvl1pPr>
          </a:lstStyle>
          <a:p>
            <a:pPr>
              <a:defRPr/>
            </a:pPr>
            <a:fld id="{9DFE5FEE-9FEE-4E5E-A828-989BE1DA3233}" type="slidenum">
              <a:rPr lang="en-US"/>
              <a:pPr>
                <a:defRPr/>
              </a:pPr>
              <a:t>‹#›</a:t>
            </a:fld>
            <a:endParaRPr lang="en-US" dirty="0"/>
          </a:p>
        </p:txBody>
      </p:sp>
      <p:sp>
        <p:nvSpPr>
          <p:cNvPr id="16" name="Footer Placeholder 4"/>
          <p:cNvSpPr>
            <a:spLocks noGrp="1"/>
          </p:cNvSpPr>
          <p:nvPr>
            <p:ph type="ftr" sz="quarter" idx="3"/>
          </p:nvPr>
        </p:nvSpPr>
        <p:spPr>
          <a:xfrm>
            <a:off x="963613" y="6448425"/>
            <a:ext cx="6345237" cy="365125"/>
          </a:xfrm>
          <a:prstGeom prst="rect">
            <a:avLst/>
          </a:prstGeom>
        </p:spPr>
        <p:txBody>
          <a:bodyPr/>
          <a:lstStyle>
            <a:lvl1pPr>
              <a:defRPr sz="1400">
                <a:latin typeface="Arial" pitchFamily="34" charset="0"/>
              </a:defRPr>
            </a:lvl1pPr>
          </a:lstStyle>
          <a:p>
            <a:pPr>
              <a:defRPr/>
            </a:pPr>
            <a:r>
              <a:rPr lang="en-GB" dirty="0" smtClean="0"/>
              <a:t>27 June 2011 - Legal and institutional issues</a:t>
            </a:r>
            <a:endParaRPr lang="en-US" dirty="0"/>
          </a:p>
        </p:txBody>
      </p:sp>
    </p:spTree>
  </p:cSld>
  <p:clrMap bg1="dk2" tx1="lt1" bg2="dk1" tx2="lt2" accent1="accent1" accent2="accent2" accent3="accent3" accent4="accent4" accent5="accent5" accent6="accent6" hlink="hlink" folHlink="folHlink"/>
  <p:sldLayoutIdLst>
    <p:sldLayoutId id="2147483844" r:id="rId1"/>
    <p:sldLayoutId id="2147483845" r:id="rId2"/>
    <p:sldLayoutId id="2147483837" r:id="rId3"/>
    <p:sldLayoutId id="2147483838" r:id="rId4"/>
    <p:sldLayoutId id="2147483839" r:id="rId5"/>
    <p:sldLayoutId id="2147483840" r:id="rId6"/>
    <p:sldLayoutId id="2147483841" r:id="rId7"/>
    <p:sldLayoutId id="2147483842" r:id="rId8"/>
    <p:sldLayoutId id="2147483843" r:id="rId9"/>
    <p:sldLayoutId id="2147483846" r:id="rId10"/>
    <p:sldLayoutId id="2147483847" r:id="rId11"/>
  </p:sldLayoutIdLst>
  <p:transition spd="med">
    <p:randomBar/>
  </p:transition>
  <p:timing>
    <p:tnLst>
      <p:par>
        <p:cTn id="1" dur="indefinite" restart="never" nodeType="tmRoot"/>
      </p:par>
    </p:tnLst>
  </p:timing>
  <p:hf hdr="0" dt="0"/>
  <p:txStyles>
    <p:titleStyle>
      <a:lvl1pPr algn="l" rtl="0" eaLnBrk="1" fontAlgn="base" hangingPunct="1">
        <a:spcBef>
          <a:spcPct val="0"/>
        </a:spcBef>
        <a:spcAft>
          <a:spcPct val="0"/>
        </a:spcAft>
        <a:defRPr sz="2600">
          <a:solidFill>
            <a:srgbClr val="006666"/>
          </a:solidFill>
          <a:latin typeface="+mj-lt"/>
          <a:ea typeface="+mj-ea"/>
          <a:cs typeface="+mj-cs"/>
        </a:defRPr>
      </a:lvl1pPr>
      <a:lvl2pPr algn="l" rtl="0" eaLnBrk="1" fontAlgn="base" hangingPunct="1">
        <a:spcBef>
          <a:spcPct val="0"/>
        </a:spcBef>
        <a:spcAft>
          <a:spcPct val="0"/>
        </a:spcAft>
        <a:defRPr sz="2600">
          <a:solidFill>
            <a:srgbClr val="006666"/>
          </a:solidFill>
          <a:latin typeface="Arial Black" pitchFamily="34" charset="0"/>
        </a:defRPr>
      </a:lvl2pPr>
      <a:lvl3pPr algn="l" rtl="0" eaLnBrk="1" fontAlgn="base" hangingPunct="1">
        <a:spcBef>
          <a:spcPct val="0"/>
        </a:spcBef>
        <a:spcAft>
          <a:spcPct val="0"/>
        </a:spcAft>
        <a:defRPr sz="2600">
          <a:solidFill>
            <a:srgbClr val="006666"/>
          </a:solidFill>
          <a:latin typeface="Arial Black" pitchFamily="34" charset="0"/>
        </a:defRPr>
      </a:lvl3pPr>
      <a:lvl4pPr algn="l" rtl="0" eaLnBrk="1" fontAlgn="base" hangingPunct="1">
        <a:spcBef>
          <a:spcPct val="0"/>
        </a:spcBef>
        <a:spcAft>
          <a:spcPct val="0"/>
        </a:spcAft>
        <a:defRPr sz="2600">
          <a:solidFill>
            <a:srgbClr val="006666"/>
          </a:solidFill>
          <a:latin typeface="Arial Black" pitchFamily="34" charset="0"/>
        </a:defRPr>
      </a:lvl4pPr>
      <a:lvl5pPr algn="l" rtl="0" eaLnBrk="1" fontAlgn="base" hangingPunct="1">
        <a:spcBef>
          <a:spcPct val="0"/>
        </a:spcBef>
        <a:spcAft>
          <a:spcPct val="0"/>
        </a:spcAft>
        <a:defRPr sz="2600">
          <a:solidFill>
            <a:srgbClr val="006666"/>
          </a:solidFill>
          <a:latin typeface="Arial Black" pitchFamily="34" charset="0"/>
        </a:defRPr>
      </a:lvl5pPr>
      <a:lvl6pPr marL="457200" algn="l" rtl="0" eaLnBrk="1" fontAlgn="base" hangingPunct="1">
        <a:spcBef>
          <a:spcPct val="0"/>
        </a:spcBef>
        <a:spcAft>
          <a:spcPct val="0"/>
        </a:spcAft>
        <a:defRPr sz="2600">
          <a:solidFill>
            <a:srgbClr val="006666"/>
          </a:solidFill>
          <a:latin typeface="Arial Black" pitchFamily="34" charset="0"/>
        </a:defRPr>
      </a:lvl6pPr>
      <a:lvl7pPr marL="914400" algn="l" rtl="0" eaLnBrk="1" fontAlgn="base" hangingPunct="1">
        <a:spcBef>
          <a:spcPct val="0"/>
        </a:spcBef>
        <a:spcAft>
          <a:spcPct val="0"/>
        </a:spcAft>
        <a:defRPr sz="2600">
          <a:solidFill>
            <a:srgbClr val="006666"/>
          </a:solidFill>
          <a:latin typeface="Arial Black" pitchFamily="34" charset="0"/>
        </a:defRPr>
      </a:lvl7pPr>
      <a:lvl8pPr marL="1371600" algn="l" rtl="0" eaLnBrk="1" fontAlgn="base" hangingPunct="1">
        <a:spcBef>
          <a:spcPct val="0"/>
        </a:spcBef>
        <a:spcAft>
          <a:spcPct val="0"/>
        </a:spcAft>
        <a:defRPr sz="2600">
          <a:solidFill>
            <a:srgbClr val="006666"/>
          </a:solidFill>
          <a:latin typeface="Arial Black" pitchFamily="34" charset="0"/>
        </a:defRPr>
      </a:lvl8pPr>
      <a:lvl9pPr marL="1828800" algn="l" rtl="0" eaLnBrk="1" fontAlgn="base" hangingPunct="1">
        <a:spcBef>
          <a:spcPct val="0"/>
        </a:spcBef>
        <a:spcAft>
          <a:spcPct val="0"/>
        </a:spcAft>
        <a:defRPr sz="2600">
          <a:solidFill>
            <a:srgbClr val="006666"/>
          </a:solidFill>
          <a:latin typeface="Arial Black" pitchFamily="34" charset="0"/>
        </a:defRPr>
      </a:lvl9pPr>
    </p:titleStyle>
    <p:bodyStyle>
      <a:lvl1pPr marL="192088" indent="-192088" algn="l" rtl="0" eaLnBrk="1" fontAlgn="base" hangingPunct="1">
        <a:spcBef>
          <a:spcPct val="50000"/>
        </a:spcBef>
        <a:spcAft>
          <a:spcPct val="0"/>
        </a:spcAft>
        <a:buClr>
          <a:srgbClr val="FF9900"/>
        </a:buClr>
        <a:buChar char="•"/>
        <a:defRPr sz="2400" b="1">
          <a:solidFill>
            <a:srgbClr val="006666"/>
          </a:solidFill>
          <a:latin typeface="+mn-lt"/>
          <a:ea typeface="+mn-ea"/>
          <a:cs typeface="+mn-cs"/>
        </a:defRPr>
      </a:lvl1pPr>
      <a:lvl2pPr marL="574675" indent="-192088" algn="l" rtl="0" eaLnBrk="1" fontAlgn="base" hangingPunct="1">
        <a:spcBef>
          <a:spcPct val="10000"/>
        </a:spcBef>
        <a:spcAft>
          <a:spcPct val="0"/>
        </a:spcAft>
        <a:buClr>
          <a:srgbClr val="FF9900"/>
        </a:buClr>
        <a:buFont typeface="Times" pitchFamily="18" charset="0"/>
        <a:buChar char="•"/>
        <a:defRPr sz="2000">
          <a:solidFill>
            <a:srgbClr val="006666"/>
          </a:solidFill>
          <a:latin typeface="+mn-lt"/>
        </a:defRPr>
      </a:lvl2pPr>
      <a:lvl3pPr marL="950913" indent="-185738" algn="l" rtl="0" eaLnBrk="1" fontAlgn="base" hangingPunct="1">
        <a:spcBef>
          <a:spcPct val="10000"/>
        </a:spcBef>
        <a:spcAft>
          <a:spcPct val="0"/>
        </a:spcAft>
        <a:buClr>
          <a:srgbClr val="FF9900"/>
        </a:buClr>
        <a:buFont typeface="Times" pitchFamily="18" charset="0"/>
        <a:buChar char="•"/>
        <a:defRPr sz="2000">
          <a:solidFill>
            <a:srgbClr val="006666"/>
          </a:solidFill>
          <a:latin typeface="+mn-lt"/>
        </a:defRPr>
      </a:lvl3pPr>
      <a:lvl4pPr marL="1333500" indent="-190500" algn="l" rtl="0" eaLnBrk="1" fontAlgn="base" hangingPunct="1">
        <a:spcBef>
          <a:spcPct val="10000"/>
        </a:spcBef>
        <a:spcAft>
          <a:spcPct val="0"/>
        </a:spcAft>
        <a:buClr>
          <a:srgbClr val="FF9900"/>
        </a:buClr>
        <a:buFont typeface="Times" pitchFamily="18" charset="0"/>
        <a:buChar char="•"/>
        <a:defRPr>
          <a:solidFill>
            <a:srgbClr val="006666"/>
          </a:solidFill>
          <a:latin typeface="+mn-lt"/>
        </a:defRPr>
      </a:lvl4pPr>
      <a:lvl5pPr marL="1717675" indent="-192088" algn="l" rtl="0" eaLnBrk="1" fontAlgn="base" hangingPunct="1">
        <a:spcBef>
          <a:spcPct val="10000"/>
        </a:spcBef>
        <a:spcAft>
          <a:spcPct val="0"/>
        </a:spcAft>
        <a:buClr>
          <a:srgbClr val="FF9900"/>
        </a:buClr>
        <a:buFont typeface="Times" pitchFamily="18" charset="0"/>
        <a:buChar char="•"/>
        <a:defRPr>
          <a:solidFill>
            <a:srgbClr val="006666"/>
          </a:solidFill>
          <a:latin typeface="+mn-lt"/>
        </a:defRPr>
      </a:lvl5pPr>
      <a:lvl6pPr marL="2174875" indent="-192088" algn="l" rtl="0" eaLnBrk="1" fontAlgn="base" hangingPunct="1">
        <a:spcBef>
          <a:spcPct val="10000"/>
        </a:spcBef>
        <a:spcAft>
          <a:spcPct val="0"/>
        </a:spcAft>
        <a:buClr>
          <a:srgbClr val="FF9900"/>
        </a:buClr>
        <a:buFont typeface="Times" pitchFamily="-12" charset="0"/>
        <a:buChar char="•"/>
        <a:defRPr>
          <a:solidFill>
            <a:srgbClr val="006666"/>
          </a:solidFill>
          <a:latin typeface="+mn-lt"/>
        </a:defRPr>
      </a:lvl6pPr>
      <a:lvl7pPr marL="2632075" indent="-192088" algn="l" rtl="0" eaLnBrk="1" fontAlgn="base" hangingPunct="1">
        <a:spcBef>
          <a:spcPct val="10000"/>
        </a:spcBef>
        <a:spcAft>
          <a:spcPct val="0"/>
        </a:spcAft>
        <a:buClr>
          <a:srgbClr val="FF9900"/>
        </a:buClr>
        <a:buFont typeface="Times" pitchFamily="-12" charset="0"/>
        <a:buChar char="•"/>
        <a:defRPr>
          <a:solidFill>
            <a:srgbClr val="006666"/>
          </a:solidFill>
          <a:latin typeface="+mn-lt"/>
        </a:defRPr>
      </a:lvl7pPr>
      <a:lvl8pPr marL="3089275" indent="-192088" algn="l" rtl="0" eaLnBrk="1" fontAlgn="base" hangingPunct="1">
        <a:spcBef>
          <a:spcPct val="10000"/>
        </a:spcBef>
        <a:spcAft>
          <a:spcPct val="0"/>
        </a:spcAft>
        <a:buClr>
          <a:srgbClr val="FF9900"/>
        </a:buClr>
        <a:buFont typeface="Times" pitchFamily="-12" charset="0"/>
        <a:buChar char="•"/>
        <a:defRPr>
          <a:solidFill>
            <a:srgbClr val="006666"/>
          </a:solidFill>
          <a:latin typeface="+mn-lt"/>
        </a:defRPr>
      </a:lvl8pPr>
      <a:lvl9pPr marL="3546475" indent="-192088" algn="l" rtl="0" eaLnBrk="1" fontAlgn="base" hangingPunct="1">
        <a:spcBef>
          <a:spcPct val="10000"/>
        </a:spcBef>
        <a:spcAft>
          <a:spcPct val="0"/>
        </a:spcAft>
        <a:buClr>
          <a:srgbClr val="FF9900"/>
        </a:buClr>
        <a:buFont typeface="Times" pitchFamily="-12" charset="0"/>
        <a:buChar char="•"/>
        <a:defRPr>
          <a:solidFill>
            <a:srgbClr val="0066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714375" y="1516801"/>
            <a:ext cx="7805738" cy="1403461"/>
          </a:xfrm>
        </p:spPr>
        <p:txBody>
          <a:bodyPr/>
          <a:lstStyle/>
          <a:p>
            <a:pPr eaLnBrk="1" hangingPunct="1"/>
            <a:r>
              <a:rPr lang="en-GB" sz="2400" dirty="0" smtClean="0"/>
              <a:t>MDRAP, JASPERS</a:t>
            </a:r>
            <a:br>
              <a:rPr lang="en-GB" sz="2400" dirty="0" smtClean="0"/>
            </a:br>
            <a:r>
              <a:rPr lang="en-GB" sz="2400" dirty="0" smtClean="0"/>
              <a:t/>
            </a:r>
            <a:br>
              <a:rPr lang="en-GB" sz="2400" dirty="0" smtClean="0"/>
            </a:br>
            <a:r>
              <a:rPr lang="en-GB" sz="2400" dirty="0" smtClean="0"/>
              <a:t/>
            </a:r>
            <a:br>
              <a:rPr lang="en-GB" sz="2400" dirty="0" smtClean="0"/>
            </a:br>
            <a:r>
              <a:rPr lang="en-GB" sz="2400" dirty="0" smtClean="0"/>
              <a:t>Transport Public Urban: </a:t>
            </a:r>
            <a:r>
              <a:rPr lang="ro-RO" sz="2400" dirty="0" smtClean="0"/>
              <a:t>Ghid</a:t>
            </a:r>
            <a:r>
              <a:rPr lang="en-GB" sz="2400" dirty="0" smtClean="0"/>
              <a:t> </a:t>
            </a:r>
            <a:r>
              <a:rPr lang="en-US" sz="2400" dirty="0" err="1" smtClean="0"/>
              <a:t>Finantare</a:t>
            </a:r>
            <a:endParaRPr lang="en-GB" sz="3200" dirty="0" smtClean="0"/>
          </a:p>
        </p:txBody>
      </p:sp>
      <p:sp>
        <p:nvSpPr>
          <p:cNvPr id="6147" name="Subtitle 2"/>
          <p:cNvSpPr>
            <a:spLocks noGrp="1"/>
          </p:cNvSpPr>
          <p:nvPr>
            <p:ph type="subTitle" idx="1"/>
          </p:nvPr>
        </p:nvSpPr>
        <p:spPr>
          <a:xfrm>
            <a:off x="714375" y="3929063"/>
            <a:ext cx="7773988" cy="1292662"/>
          </a:xfrm>
        </p:spPr>
        <p:txBody>
          <a:bodyPr/>
          <a:lstStyle/>
          <a:p>
            <a:pPr>
              <a:defRPr/>
            </a:pPr>
            <a:r>
              <a:rPr lang="en-GB" sz="2400" dirty="0" smtClean="0">
                <a:solidFill>
                  <a:schemeClr val="accent5">
                    <a:lumMod val="10000"/>
                  </a:schemeClr>
                </a:solidFill>
              </a:rPr>
              <a:t>Viorica Beldean, Geanina Suditu, Nicusor Cristea</a:t>
            </a:r>
            <a:r>
              <a:rPr lang="en-GB" sz="2400" dirty="0">
                <a:solidFill>
                  <a:schemeClr val="accent5">
                    <a:lumMod val="10000"/>
                  </a:schemeClr>
                </a:solidFill>
              </a:rPr>
              <a:t>, Peter Burgess</a:t>
            </a:r>
            <a:endParaRPr lang="en-GB" sz="2400" dirty="0" smtClean="0">
              <a:solidFill>
                <a:schemeClr val="accent5">
                  <a:lumMod val="10000"/>
                </a:schemeClr>
              </a:solidFill>
            </a:endParaRPr>
          </a:p>
          <a:p>
            <a:pPr eaLnBrk="1" hangingPunct="1">
              <a:defRPr/>
            </a:pPr>
            <a:r>
              <a:rPr lang="en-GB" sz="2400" dirty="0" smtClean="0">
                <a:solidFill>
                  <a:schemeClr val="accent5">
                    <a:lumMod val="10000"/>
                  </a:schemeClr>
                </a:solidFill>
              </a:rPr>
              <a:t>Buc</a:t>
            </a:r>
            <a:r>
              <a:rPr lang="ro-RO" sz="2400" dirty="0" smtClean="0">
                <a:solidFill>
                  <a:schemeClr val="accent5">
                    <a:lumMod val="10000"/>
                  </a:schemeClr>
                </a:solidFill>
              </a:rPr>
              <a:t>ureşti</a:t>
            </a:r>
            <a:r>
              <a:rPr lang="en-GB" sz="2400" dirty="0" smtClean="0">
                <a:solidFill>
                  <a:schemeClr val="accent5">
                    <a:lumMod val="10000"/>
                  </a:schemeClr>
                </a:solidFill>
              </a:rPr>
              <a:t>, 26 </a:t>
            </a:r>
            <a:r>
              <a:rPr lang="ro-RO" sz="2400" dirty="0" smtClean="0">
                <a:solidFill>
                  <a:schemeClr val="accent5">
                    <a:lumMod val="10000"/>
                  </a:schemeClr>
                </a:solidFill>
              </a:rPr>
              <a:t>noiembrie</a:t>
            </a:r>
            <a:r>
              <a:rPr lang="en-GB" sz="2400" dirty="0" smtClean="0">
                <a:solidFill>
                  <a:schemeClr val="accent5">
                    <a:lumMod val="10000"/>
                  </a:schemeClr>
                </a:solidFill>
              </a:rPr>
              <a:t> 2015</a:t>
            </a:r>
          </a:p>
        </p:txBody>
      </p:sp>
    </p:spTree>
  </p:cSld>
  <p:clrMapOvr>
    <a:masterClrMapping/>
  </p:clrMapOvr>
  <p:transition spd="med">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en-GB" dirty="0" err="1" smtClean="0"/>
              <a:t>Finan</a:t>
            </a:r>
            <a:r>
              <a:rPr lang="ro-RO" dirty="0" smtClean="0"/>
              <a:t>ţare</a:t>
            </a:r>
            <a:r>
              <a:rPr lang="en-US" dirty="0" smtClean="0"/>
              <a:t>:</a:t>
            </a:r>
            <a:r>
              <a:rPr lang="en-GB" dirty="0" smtClean="0"/>
              <a:t> 3 </a:t>
            </a:r>
            <a:r>
              <a:rPr lang="en-GB" dirty="0" err="1" smtClean="0"/>
              <a:t>categori</a:t>
            </a:r>
            <a:r>
              <a:rPr lang="ro-RO" dirty="0" smtClean="0"/>
              <a:t>i</a:t>
            </a:r>
            <a:r>
              <a:rPr lang="en-GB" dirty="0" smtClean="0"/>
              <a:t>:</a:t>
            </a:r>
            <a:endParaRPr lang="en-GB" dirty="0"/>
          </a:p>
        </p:txBody>
      </p:sp>
      <p:sp>
        <p:nvSpPr>
          <p:cNvPr id="3" name="Content Placeholder 2"/>
          <p:cNvSpPr>
            <a:spLocks noGrp="1"/>
          </p:cNvSpPr>
          <p:nvPr>
            <p:ph idx="1"/>
          </p:nvPr>
        </p:nvSpPr>
        <p:spPr>
          <a:xfrm>
            <a:off x="661988" y="1300163"/>
            <a:ext cx="7807325" cy="2585323"/>
          </a:xfrm>
        </p:spPr>
        <p:txBody>
          <a:bodyPr/>
          <a:lstStyle/>
          <a:p>
            <a:r>
              <a:rPr lang="ro-RO" dirty="0" smtClean="0"/>
              <a:t>Finanţare care nu este A</a:t>
            </a:r>
            <a:r>
              <a:rPr lang="en-GB" dirty="0" err="1" smtClean="0"/>
              <a:t>jutor</a:t>
            </a:r>
            <a:r>
              <a:rPr lang="en-GB" dirty="0" smtClean="0"/>
              <a:t> de stat</a:t>
            </a:r>
          </a:p>
          <a:p>
            <a:r>
              <a:rPr lang="ro-RO" dirty="0" smtClean="0"/>
              <a:t>A</a:t>
            </a:r>
            <a:r>
              <a:rPr lang="en-GB" dirty="0" err="1" smtClean="0"/>
              <a:t>jutor</a:t>
            </a:r>
            <a:r>
              <a:rPr lang="en-GB" dirty="0" smtClean="0"/>
              <a:t> de stat </a:t>
            </a:r>
            <a:r>
              <a:rPr lang="en-GB" dirty="0" err="1" smtClean="0"/>
              <a:t>compatibil</a:t>
            </a:r>
            <a:r>
              <a:rPr lang="en-GB" dirty="0" smtClean="0"/>
              <a:t> cu </a:t>
            </a:r>
            <a:r>
              <a:rPr lang="en-GB" dirty="0" err="1" smtClean="0"/>
              <a:t>pia</a:t>
            </a:r>
            <a:r>
              <a:rPr lang="ro-RO" dirty="0" smtClean="0"/>
              <a:t>ţa internă</a:t>
            </a:r>
            <a:endParaRPr lang="en-GB" dirty="0" smtClean="0"/>
          </a:p>
          <a:p>
            <a:r>
              <a:rPr lang="ro-RO" dirty="0" smtClean="0"/>
              <a:t>Ajutor de stat neprevăzut de Regulamentul </a:t>
            </a:r>
            <a:r>
              <a:rPr lang="en-GB" dirty="0" smtClean="0"/>
              <a:t> 1370/2007 – </a:t>
            </a:r>
            <a:r>
              <a:rPr lang="en-GB" dirty="0" err="1" smtClean="0"/>
              <a:t>notifi</a:t>
            </a:r>
            <a:r>
              <a:rPr lang="ro-RO" dirty="0" err="1" smtClean="0"/>
              <a:t>carea</a:t>
            </a:r>
            <a:r>
              <a:rPr lang="ro-RO" dirty="0" smtClean="0"/>
              <a:t> este obligatorie şi analiza CE determină compatibilitatea ajutorului cu piaţa internă</a:t>
            </a:r>
            <a:r>
              <a:rPr lang="en-GB" dirty="0" smtClean="0"/>
              <a:t>  </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10</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a:t>
            </a:r>
            <a:r>
              <a:rPr lang="ro-RO" dirty="0" smtClean="0"/>
              <a:t> Seminar privind ajutorul de stat</a:t>
            </a:r>
            <a:r>
              <a:rPr lang="en-GB" dirty="0" smtClean="0"/>
              <a:t> </a:t>
            </a:r>
            <a:endParaRPr lang="en-US" dirty="0"/>
          </a:p>
        </p:txBody>
      </p:sp>
    </p:spTree>
    <p:extLst>
      <p:ext uri="{BB962C8B-B14F-4D97-AF65-F5344CB8AC3E}">
        <p14:creationId xmlns="" xmlns:p14="http://schemas.microsoft.com/office/powerpoint/2010/main" val="3860905284"/>
      </p:ext>
    </p:extLst>
  </p:cSld>
  <p:clrMapOvr>
    <a:masterClrMapping/>
  </p:clrMapOvr>
  <p:transition spd="med">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en-GB" dirty="0" smtClean="0"/>
              <a:t>F</a:t>
            </a:r>
            <a:r>
              <a:rPr lang="ro-RO" dirty="0" err="1" smtClean="0"/>
              <a:t>inanţare</a:t>
            </a:r>
            <a:r>
              <a:rPr lang="ro-RO" dirty="0" smtClean="0"/>
              <a:t> definită ca nefiind Ajutor de stat</a:t>
            </a:r>
            <a:r>
              <a:rPr lang="en-GB" dirty="0" smtClean="0"/>
              <a:t> (1)</a:t>
            </a:r>
            <a:endParaRPr lang="en-GB" dirty="0"/>
          </a:p>
        </p:txBody>
      </p:sp>
      <p:sp>
        <p:nvSpPr>
          <p:cNvPr id="3" name="Content Placeholder 2"/>
          <p:cNvSpPr>
            <a:spLocks noGrp="1"/>
          </p:cNvSpPr>
          <p:nvPr>
            <p:ph idx="1"/>
          </p:nvPr>
        </p:nvSpPr>
        <p:spPr>
          <a:xfrm>
            <a:off x="571472" y="1071546"/>
            <a:ext cx="7807325" cy="5170646"/>
          </a:xfrm>
        </p:spPr>
        <p:txBody>
          <a:bodyPr/>
          <a:lstStyle/>
          <a:p>
            <a:r>
              <a:rPr lang="ro-RO" dirty="0" smtClean="0"/>
              <a:t>Dacă compensaţia satisface toate cele 4 criterii </a:t>
            </a:r>
            <a:r>
              <a:rPr lang="en-GB" dirty="0" err="1" smtClean="0"/>
              <a:t>Altmark</a:t>
            </a:r>
            <a:r>
              <a:rPr lang="en-GB" dirty="0" smtClean="0"/>
              <a:t> = n</a:t>
            </a:r>
            <a:r>
              <a:rPr lang="ro-RO" dirty="0" smtClean="0"/>
              <a:t>u este vorba de ajutor de stat</a:t>
            </a:r>
            <a:r>
              <a:rPr lang="en-GB" dirty="0" smtClean="0"/>
              <a:t>. </a:t>
            </a:r>
            <a:r>
              <a:rPr lang="ro-RO" dirty="0" smtClean="0"/>
              <a:t>Aceste criterii sunt</a:t>
            </a:r>
            <a:r>
              <a:rPr lang="en-GB" dirty="0" smtClean="0"/>
              <a:t>:</a:t>
            </a:r>
          </a:p>
          <a:p>
            <a:pPr marL="457200" indent="-457200">
              <a:buFont typeface="+mj-lt"/>
              <a:buAutoNum type="arabicPeriod"/>
            </a:pPr>
            <a:r>
              <a:rPr lang="ro-RO" dirty="0" smtClean="0"/>
              <a:t>Există o OSP de efectuat</a:t>
            </a:r>
            <a:endParaRPr lang="en-GB" dirty="0" smtClean="0"/>
          </a:p>
          <a:p>
            <a:pPr marL="457200" indent="-457200">
              <a:buFont typeface="+mj-lt"/>
              <a:buAutoNum type="arabicPeriod"/>
            </a:pPr>
            <a:r>
              <a:rPr lang="en-GB" dirty="0" smtClean="0"/>
              <a:t>C</a:t>
            </a:r>
            <a:r>
              <a:rPr lang="ro-RO" dirty="0" err="1" smtClean="0"/>
              <a:t>alculul</a:t>
            </a:r>
            <a:r>
              <a:rPr lang="ro-RO" dirty="0" smtClean="0"/>
              <a:t> compensaţiei este transparent</a:t>
            </a:r>
            <a:endParaRPr lang="en-GB" dirty="0" smtClean="0"/>
          </a:p>
          <a:p>
            <a:pPr marL="457200" indent="-457200">
              <a:buFont typeface="+mj-lt"/>
              <a:buAutoNum type="arabicPeriod"/>
            </a:pPr>
            <a:r>
              <a:rPr lang="en-GB" dirty="0" smtClean="0"/>
              <a:t>C</a:t>
            </a:r>
            <a:r>
              <a:rPr lang="ro-RO" dirty="0" err="1" smtClean="0"/>
              <a:t>ompensaţia</a:t>
            </a:r>
            <a:r>
              <a:rPr lang="ro-RO" dirty="0" smtClean="0"/>
              <a:t> plătită acoperă</a:t>
            </a:r>
            <a:r>
              <a:rPr lang="en-GB" dirty="0" smtClean="0"/>
              <a:t> ≤ </a:t>
            </a:r>
            <a:r>
              <a:rPr lang="ro-RO" dirty="0" smtClean="0"/>
              <a:t>toate sau parte din costurile suportate cu efectuarea OSP, ţinând cont de venituri şi de un profit rezonabil</a:t>
            </a:r>
            <a:endParaRPr lang="en-GB" dirty="0" smtClean="0"/>
          </a:p>
          <a:p>
            <a:pPr marL="457200" indent="-457200">
              <a:buFont typeface="+mj-lt"/>
              <a:buAutoNum type="arabicPeriod"/>
            </a:pPr>
            <a:r>
              <a:rPr lang="ro-RO" dirty="0" smtClean="0"/>
              <a:t>În cazul unui operator desemnat în mod d</a:t>
            </a:r>
            <a:r>
              <a:rPr lang="en-US" dirty="0" err="1" smtClean="0"/>
              <a:t>i</a:t>
            </a:r>
            <a:r>
              <a:rPr lang="ro-RO" dirty="0" smtClean="0"/>
              <a:t>rect, nivelul compensaţiei trebuie să reflecte nivelul costurilor pe care un operator </a:t>
            </a:r>
            <a:r>
              <a:rPr lang="en-US" dirty="0" smtClean="0"/>
              <a:t>“</a:t>
            </a:r>
            <a:r>
              <a:rPr lang="en-US" dirty="0" err="1" smtClean="0"/>
              <a:t>bine</a:t>
            </a:r>
            <a:r>
              <a:rPr lang="en-US" dirty="0" smtClean="0"/>
              <a:t> </a:t>
            </a:r>
            <a:r>
              <a:rPr lang="en-US" dirty="0" err="1" smtClean="0"/>
              <a:t>gestionat</a:t>
            </a:r>
            <a:r>
              <a:rPr lang="en-US" dirty="0" smtClean="0"/>
              <a:t>” le-</a:t>
            </a:r>
            <a:r>
              <a:rPr lang="ro-RO" dirty="0" smtClean="0"/>
              <a:t>ar suporta </a:t>
            </a:r>
            <a:r>
              <a:rPr lang="en-US" dirty="0" smtClean="0"/>
              <a:t> </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11</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1630318001"/>
      </p:ext>
    </p:extLst>
  </p:cSld>
  <p:clrMapOvr>
    <a:masterClrMapping/>
  </p:clrMapOvr>
  <p:transition spd="med">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800219"/>
          </a:xfrm>
        </p:spPr>
        <p:txBody>
          <a:bodyPr/>
          <a:lstStyle/>
          <a:p>
            <a:r>
              <a:rPr lang="en-GB" dirty="0" err="1" smtClean="0"/>
              <a:t>Finan</a:t>
            </a:r>
            <a:r>
              <a:rPr lang="ro-RO" dirty="0" err="1" smtClean="0"/>
              <a:t>ţarea</a:t>
            </a:r>
            <a:r>
              <a:rPr lang="ro-RO" dirty="0" smtClean="0"/>
              <a:t> definită ca nefiind Ajutor de stat</a:t>
            </a:r>
            <a:r>
              <a:rPr lang="en-GB" dirty="0" smtClean="0"/>
              <a:t> (2)</a:t>
            </a:r>
            <a:endParaRPr lang="en-GB" dirty="0"/>
          </a:p>
        </p:txBody>
      </p:sp>
      <p:sp>
        <p:nvSpPr>
          <p:cNvPr id="3" name="Content Placeholder 2"/>
          <p:cNvSpPr>
            <a:spLocks noGrp="1"/>
          </p:cNvSpPr>
          <p:nvPr>
            <p:ph idx="1"/>
          </p:nvPr>
        </p:nvSpPr>
        <p:spPr>
          <a:xfrm>
            <a:off x="661988" y="1300163"/>
            <a:ext cx="7807325" cy="2769989"/>
          </a:xfrm>
        </p:spPr>
        <p:txBody>
          <a:bodyPr/>
          <a:lstStyle/>
          <a:p>
            <a:r>
              <a:rPr lang="ro-RO" dirty="0" smtClean="0"/>
              <a:t>În cazul în care Autoritatea Contractantă furnizează active (încorporate sau infrastructură operațională) unui operator, compensaţia NU constituie ajutor de stat, cu condiţia ca şi ALŢI operatori să aibă acces EGAL la activele respective; SAU</a:t>
            </a:r>
            <a:endParaRPr lang="en-GB" dirty="0" smtClean="0"/>
          </a:p>
          <a:p>
            <a:r>
              <a:rPr lang="ro-RO" dirty="0" smtClean="0"/>
              <a:t>Dacă ajutorul este </a:t>
            </a:r>
            <a:r>
              <a:rPr lang="ro-RO" i="1" dirty="0" smtClean="0"/>
              <a:t>de</a:t>
            </a:r>
            <a:r>
              <a:rPr lang="en-GB" i="1" dirty="0" smtClean="0"/>
              <a:t> </a:t>
            </a:r>
            <a:r>
              <a:rPr lang="en-GB" i="1" dirty="0" err="1" smtClean="0"/>
              <a:t>minimis</a:t>
            </a:r>
            <a:r>
              <a:rPr lang="en-GB" dirty="0" smtClean="0"/>
              <a:t> (&lt;€500</a:t>
            </a:r>
            <a:r>
              <a:rPr lang="ro-RO" dirty="0" smtClean="0"/>
              <a:t>.</a:t>
            </a:r>
            <a:r>
              <a:rPr lang="en-GB" dirty="0" smtClean="0"/>
              <a:t>000 </a:t>
            </a:r>
            <a:r>
              <a:rPr lang="en-US" dirty="0" err="1" smtClean="0"/>
              <a:t>pe</a:t>
            </a:r>
            <a:r>
              <a:rPr lang="en-US" dirty="0" smtClean="0"/>
              <a:t> o </a:t>
            </a:r>
            <a:r>
              <a:rPr lang="en-US" dirty="0" err="1" smtClean="0"/>
              <a:t>perioad</a:t>
            </a:r>
            <a:r>
              <a:rPr lang="ro-RO" dirty="0" smtClean="0"/>
              <a:t>ă de</a:t>
            </a:r>
            <a:r>
              <a:rPr lang="en-US" dirty="0" smtClean="0"/>
              <a:t> </a:t>
            </a:r>
            <a:r>
              <a:rPr lang="ro-RO" dirty="0" smtClean="0"/>
              <a:t>3 ani fiscali</a:t>
            </a:r>
            <a:r>
              <a:rPr lang="en-US" dirty="0" smtClean="0"/>
              <a:t>)</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557614231"/>
      </p:ext>
    </p:extLst>
  </p:cSld>
  <p:clrMapOvr>
    <a:masterClrMapping/>
  </p:clrMapOvr>
  <p:transition spd="med">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259792" cy="800219"/>
          </a:xfrm>
        </p:spPr>
        <p:txBody>
          <a:bodyPr/>
          <a:lstStyle/>
          <a:p>
            <a:r>
              <a:rPr lang="en-GB" dirty="0" smtClean="0"/>
              <a:t>F</a:t>
            </a:r>
            <a:r>
              <a:rPr lang="ro-RO" dirty="0" err="1" smtClean="0"/>
              <a:t>inanţare</a:t>
            </a:r>
            <a:r>
              <a:rPr lang="ro-RO" dirty="0" smtClean="0"/>
              <a:t> definită ca Ajutor financiar compatibil</a:t>
            </a:r>
            <a:r>
              <a:rPr lang="en-GB" dirty="0" smtClean="0"/>
              <a:t> </a:t>
            </a:r>
            <a:endParaRPr lang="en-GB" dirty="0"/>
          </a:p>
        </p:txBody>
      </p:sp>
      <p:sp>
        <p:nvSpPr>
          <p:cNvPr id="3" name="Content Placeholder 2"/>
          <p:cNvSpPr>
            <a:spLocks noGrp="1"/>
          </p:cNvSpPr>
          <p:nvPr>
            <p:ph idx="1"/>
          </p:nvPr>
        </p:nvSpPr>
        <p:spPr>
          <a:xfrm>
            <a:off x="642910" y="1214422"/>
            <a:ext cx="7807325" cy="5170646"/>
          </a:xfrm>
        </p:spPr>
        <p:txBody>
          <a:bodyPr/>
          <a:lstStyle/>
          <a:p>
            <a:r>
              <a:rPr lang="ro-RO" dirty="0" smtClean="0"/>
              <a:t>În cazul în care una sau mai multe dintre criteriile </a:t>
            </a:r>
            <a:r>
              <a:rPr lang="ro-RO" dirty="0" err="1" smtClean="0"/>
              <a:t>Altmark</a:t>
            </a:r>
            <a:r>
              <a:rPr lang="ro-RO" dirty="0" smtClean="0"/>
              <a:t> nu sunt îndeplinite, compensația plătită este Ajutor de stat și intră sub incidența dispozițiilor Regulamentului Nr. 1370/2007</a:t>
            </a:r>
            <a:endParaRPr lang="en-GB" dirty="0" smtClean="0"/>
          </a:p>
          <a:p>
            <a:r>
              <a:rPr lang="ro-RO" dirty="0" smtClean="0"/>
              <a:t>Jurisprudența arată că TOATE prevederile Regulamentului 1370 trebuie respectate, pentru ca CE să  autorizeze o măsură ca fiind compatibilă</a:t>
            </a:r>
            <a:endParaRPr lang="en-GB" dirty="0" smtClean="0"/>
          </a:p>
          <a:p>
            <a:r>
              <a:rPr lang="en-GB" dirty="0" smtClean="0"/>
              <a:t> </a:t>
            </a:r>
            <a:r>
              <a:rPr lang="ro-RO" dirty="0" smtClean="0"/>
              <a:t>Dacă toate prevederile Regulamentului 1370 sunt îndeplinite, Ajutorul de stat este compatibil cu piața internă și este scutit de notificare. Aceasta include şi Atribuirea de urgență a unui CSP și dotarea cu active în baza unui CSP în care valoarea compensaţiei se ajustează.</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13</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a:t>
            </a:r>
            <a:r>
              <a:rPr lang="ro-RO" dirty="0" smtClean="0"/>
              <a:t>Seminar privind ajutorul de stat</a:t>
            </a:r>
            <a:endParaRPr lang="en-US" dirty="0"/>
          </a:p>
        </p:txBody>
      </p:sp>
    </p:spTree>
    <p:extLst>
      <p:ext uri="{BB962C8B-B14F-4D97-AF65-F5344CB8AC3E}">
        <p14:creationId xmlns="" xmlns:p14="http://schemas.microsoft.com/office/powerpoint/2010/main" val="2750077898"/>
      </p:ext>
    </p:extLst>
  </p:cSld>
  <p:clrMapOvr>
    <a:masterClrMapping/>
  </p:clrMapOvr>
  <p:transition spd="med">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850216" cy="1231106"/>
          </a:xfrm>
        </p:spPr>
        <p:txBody>
          <a:bodyPr/>
          <a:lstStyle/>
          <a:p>
            <a:r>
              <a:rPr lang="ro-RO" dirty="0" smtClean="0"/>
              <a:t>Structuri de </a:t>
            </a:r>
            <a:r>
              <a:rPr lang="ro-RO" dirty="0" smtClean="0"/>
              <a:t>GESTI</a:t>
            </a:r>
            <a:r>
              <a:rPr lang="en-US" dirty="0" smtClean="0"/>
              <a:t>UNE A TRANSPORTULUI PUBLIC</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21B9F63D-F551-4257-8F18-B0C0BD5E4CB7}" type="slidenum">
              <a:rPr lang="en-US" smtClean="0"/>
              <a:pPr>
                <a:defRPr/>
              </a:pPr>
              <a:t>14</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339445159"/>
      </p:ext>
    </p:extLst>
  </p:cSld>
  <p:clrMapOvr>
    <a:masterClrMapping/>
  </p:clrMapOvr>
  <p:transition spd="med">
    <p:randomBa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ro-RO" dirty="0" smtClean="0"/>
              <a:t>Structuri acceptate</a:t>
            </a:r>
            <a:endParaRPr lang="en-GB" dirty="0"/>
          </a:p>
        </p:txBody>
      </p:sp>
      <p:sp>
        <p:nvSpPr>
          <p:cNvPr id="3" name="Content Placeholder 2"/>
          <p:cNvSpPr>
            <a:spLocks noGrp="1"/>
          </p:cNvSpPr>
          <p:nvPr>
            <p:ph idx="1"/>
          </p:nvPr>
        </p:nvSpPr>
        <p:spPr>
          <a:xfrm>
            <a:off x="661988" y="1300163"/>
            <a:ext cx="7807325" cy="4616648"/>
          </a:xfrm>
        </p:spPr>
        <p:txBody>
          <a:bodyPr/>
          <a:lstStyle/>
          <a:p>
            <a:r>
              <a:rPr lang="ro-RO" dirty="0" smtClean="0"/>
              <a:t>Următoarele trei tipuri de structuri de gestiune sunt acceptate potrivit legislaţiei europene şi legislaţiei naţionale</a:t>
            </a:r>
            <a:r>
              <a:rPr lang="en-GB" dirty="0" smtClean="0"/>
              <a:t>:</a:t>
            </a:r>
          </a:p>
          <a:p>
            <a:pPr marL="457200" indent="-457200">
              <a:buFont typeface="+mj-lt"/>
              <a:buAutoNum type="arabicPeriod"/>
            </a:pPr>
            <a:r>
              <a:rPr lang="ro-RO" dirty="0" smtClean="0"/>
              <a:t>Gestiune directă</a:t>
            </a:r>
            <a:endParaRPr lang="en-GB" dirty="0" smtClean="0"/>
          </a:p>
          <a:p>
            <a:pPr marL="457200" indent="-457200">
              <a:buFont typeface="+mj-lt"/>
              <a:buAutoNum type="arabicPeriod"/>
            </a:pPr>
            <a:r>
              <a:rPr lang="ro-RO" dirty="0" smtClean="0"/>
              <a:t>Gestiune delegată unei companii municipale</a:t>
            </a:r>
            <a:endParaRPr lang="en-GB" dirty="0" smtClean="0"/>
          </a:p>
          <a:p>
            <a:pPr marL="457200" indent="-457200">
              <a:buFont typeface="+mj-lt"/>
              <a:buAutoNum type="arabicPeriod"/>
            </a:pPr>
            <a:r>
              <a:rPr lang="ro-RO" dirty="0" smtClean="0"/>
              <a:t>Gestiune delegată unei societăţi externe</a:t>
            </a:r>
            <a:endParaRPr lang="en-GB" dirty="0"/>
          </a:p>
          <a:p>
            <a:pPr marL="457200" indent="-457200">
              <a:buFont typeface="+mj-lt"/>
              <a:buAutoNum type="arabicPeriod"/>
            </a:pPr>
            <a:endParaRPr lang="en-GB" dirty="0" smtClean="0"/>
          </a:p>
          <a:p>
            <a:r>
              <a:rPr lang="ro-RO" dirty="0" smtClean="0"/>
              <a:t>Un al patrulea caz este cel al Regiilor Autonome care nu au fost încă transformate în societăţi comerciale conform prevederilor legale în vigoare</a:t>
            </a:r>
            <a:r>
              <a:rPr lang="en-GB" dirty="0" smtClean="0"/>
              <a:t>. </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15</a:t>
            </a:fld>
            <a:endParaRPr lang="en-US"/>
          </a:p>
        </p:txBody>
      </p:sp>
      <p:sp>
        <p:nvSpPr>
          <p:cNvPr id="5" name="Footer Placeholder 4"/>
          <p:cNvSpPr>
            <a:spLocks noGrp="1"/>
          </p:cNvSpPr>
          <p:nvPr>
            <p:ph type="ftr" sz="quarter" idx="11"/>
          </p:nvPr>
        </p:nvSpPr>
        <p:spPr/>
        <p:txBody>
          <a:bodyPr/>
          <a:lstStyle/>
          <a:p>
            <a:pPr>
              <a:defRPr/>
            </a:pPr>
            <a:r>
              <a:rPr lang="en-GB" dirty="0" smtClean="0"/>
              <a:t>27</a:t>
            </a:r>
            <a:r>
              <a:rPr lang="ro-RO" dirty="0" smtClean="0"/>
              <a:t> iunie</a:t>
            </a:r>
            <a:r>
              <a:rPr lang="en-GB" dirty="0" smtClean="0"/>
              <a:t> 2011 – </a:t>
            </a:r>
            <a:r>
              <a:rPr lang="ro-RO" dirty="0" smtClean="0"/>
              <a:t>Aspecte legale şi instituţionale</a:t>
            </a:r>
            <a:endParaRPr lang="en-US" dirty="0"/>
          </a:p>
        </p:txBody>
      </p:sp>
    </p:spTree>
    <p:extLst>
      <p:ext uri="{BB962C8B-B14F-4D97-AF65-F5344CB8AC3E}">
        <p14:creationId xmlns="" xmlns:p14="http://schemas.microsoft.com/office/powerpoint/2010/main" val="4036346654"/>
      </p:ext>
    </p:extLst>
  </p:cSld>
  <p:clrMapOvr>
    <a:masterClrMapping/>
  </p:clrMapOvr>
  <p:transition spd="med">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ro-RO" dirty="0" smtClean="0"/>
              <a:t>Gestiune directă</a:t>
            </a:r>
            <a:endParaRPr lang="en-GB" dirty="0"/>
          </a:p>
        </p:txBody>
      </p:sp>
      <p:sp>
        <p:nvSpPr>
          <p:cNvPr id="3" name="Content Placeholder 2"/>
          <p:cNvSpPr>
            <a:spLocks noGrp="1"/>
          </p:cNvSpPr>
          <p:nvPr>
            <p:ph idx="1"/>
          </p:nvPr>
        </p:nvSpPr>
        <p:spPr>
          <a:xfrm>
            <a:off x="661988" y="836713"/>
            <a:ext cx="7807325" cy="5847755"/>
          </a:xfrm>
        </p:spPr>
        <p:txBody>
          <a:bodyPr/>
          <a:lstStyle/>
          <a:p>
            <a:r>
              <a:rPr lang="ro-RO" dirty="0" err="1" smtClean="0"/>
              <a:t>Catacteristici</a:t>
            </a:r>
            <a:endParaRPr lang="en-GB" dirty="0" smtClean="0"/>
          </a:p>
          <a:p>
            <a:pPr lvl="1"/>
            <a:r>
              <a:rPr lang="ro-RO" dirty="0" smtClean="0"/>
              <a:t>AL îşi asumă toate sarcinile şi responsabilităţile</a:t>
            </a:r>
            <a:endParaRPr lang="en-GB" dirty="0" smtClean="0"/>
          </a:p>
          <a:p>
            <a:pPr lvl="1"/>
            <a:r>
              <a:rPr lang="en-US" dirty="0" err="1" smtClean="0"/>
              <a:t>Serviciile</a:t>
            </a:r>
            <a:r>
              <a:rPr lang="en-US" dirty="0" smtClean="0"/>
              <a:t> de transport</a:t>
            </a:r>
            <a:r>
              <a:rPr lang="ro-RO" dirty="0" smtClean="0"/>
              <a:t> public </a:t>
            </a:r>
            <a:r>
              <a:rPr lang="en-US" dirty="0" smtClean="0"/>
              <a:t>(TP) </a:t>
            </a:r>
            <a:r>
              <a:rPr lang="en-US" dirty="0" err="1" smtClean="0"/>
              <a:t>sunt</a:t>
            </a:r>
            <a:r>
              <a:rPr lang="en-US" dirty="0" smtClean="0"/>
              <a:t> </a:t>
            </a:r>
            <a:r>
              <a:rPr lang="en-US" dirty="0" err="1" smtClean="0"/>
              <a:t>prestate</a:t>
            </a:r>
            <a:r>
              <a:rPr lang="en-US" dirty="0" smtClean="0"/>
              <a:t> de un </a:t>
            </a:r>
            <a:r>
              <a:rPr lang="en-US" dirty="0" err="1" smtClean="0"/>
              <a:t>compartiment</a:t>
            </a:r>
            <a:r>
              <a:rPr lang="en-US" dirty="0" smtClean="0"/>
              <a:t> </a:t>
            </a:r>
            <a:r>
              <a:rPr lang="en-US" dirty="0" err="1" smtClean="0"/>
              <a:t>specializat</a:t>
            </a:r>
            <a:r>
              <a:rPr lang="en-US" dirty="0" smtClean="0"/>
              <a:t> din </a:t>
            </a:r>
            <a:r>
              <a:rPr lang="en-US" dirty="0" err="1" smtClean="0"/>
              <a:t>cadrul</a:t>
            </a:r>
            <a:r>
              <a:rPr lang="en-US" dirty="0" smtClean="0"/>
              <a:t> </a:t>
            </a:r>
            <a:r>
              <a:rPr lang="en-US" dirty="0" err="1" smtClean="0"/>
              <a:t>Autorit</a:t>
            </a:r>
            <a:r>
              <a:rPr lang="ro-RO" dirty="0" err="1" smtClean="0"/>
              <a:t>ăţii</a:t>
            </a:r>
            <a:r>
              <a:rPr lang="ro-RO" dirty="0" smtClean="0"/>
              <a:t> Locale </a:t>
            </a:r>
            <a:r>
              <a:rPr lang="en-US" dirty="0" smtClean="0"/>
              <a:t>(AL)</a:t>
            </a:r>
            <a:r>
              <a:rPr lang="en-GB" dirty="0" smtClean="0"/>
              <a:t>, </a:t>
            </a:r>
          </a:p>
          <a:p>
            <a:r>
              <a:rPr lang="ro-RO" dirty="0" smtClean="0"/>
              <a:t>Încredinţarea Serviciului Public</a:t>
            </a:r>
            <a:endParaRPr lang="en-IE" dirty="0" smtClean="0"/>
          </a:p>
          <a:p>
            <a:pPr lvl="1"/>
            <a:r>
              <a:rPr lang="ro-RO" dirty="0" smtClean="0"/>
              <a:t>Se face prin decizia Consiliului Local</a:t>
            </a:r>
            <a:r>
              <a:rPr lang="en-GB" dirty="0" smtClean="0"/>
              <a:t>. </a:t>
            </a:r>
            <a:endParaRPr lang="en-IE" dirty="0" smtClean="0"/>
          </a:p>
          <a:p>
            <a:r>
              <a:rPr lang="ro-RO" dirty="0" smtClean="0"/>
              <a:t>Cerinţe privind OSP</a:t>
            </a:r>
            <a:endParaRPr lang="en-GB" dirty="0" smtClean="0"/>
          </a:p>
          <a:p>
            <a:pPr lvl="1"/>
            <a:r>
              <a:rPr lang="ro-RO" dirty="0" smtClean="0"/>
              <a:t>OSP în conformitate cu Regulamentul </a:t>
            </a:r>
            <a:r>
              <a:rPr lang="en-GB" dirty="0" smtClean="0"/>
              <a:t>1370</a:t>
            </a:r>
            <a:r>
              <a:rPr lang="ro-RO" dirty="0" smtClean="0"/>
              <a:t> şi stabilită prin act de dispoziţie internă emis de AL</a:t>
            </a:r>
            <a:endParaRPr lang="en-GB" dirty="0" smtClean="0"/>
          </a:p>
          <a:p>
            <a:pPr lvl="1"/>
            <a:r>
              <a:rPr lang="ro-RO" dirty="0" smtClean="0"/>
              <a:t>Contabilizarea separată a tuturor activităţilor de TP, dar inclusă în bugetul municipalităţii</a:t>
            </a:r>
            <a:endParaRPr lang="en-GB" dirty="0" smtClean="0"/>
          </a:p>
          <a:p>
            <a:r>
              <a:rPr lang="ro-RO" dirty="0" smtClean="0"/>
              <a:t>Proces de selecţie</a:t>
            </a:r>
            <a:endParaRPr lang="en-GB" dirty="0" smtClean="0"/>
          </a:p>
          <a:p>
            <a:pPr lvl="1"/>
            <a:r>
              <a:rPr lang="en-GB" dirty="0" smtClean="0"/>
              <a:t>Re</a:t>
            </a:r>
            <a:r>
              <a:rPr lang="ro-RO" dirty="0" err="1" smtClean="0"/>
              <a:t>sponsabilitatea</a:t>
            </a:r>
            <a:r>
              <a:rPr lang="ro-RO" dirty="0" smtClean="0"/>
              <a:t> revine AL, astfel că nu există procedură de selectare a operatorului</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16</a:t>
            </a:fld>
            <a:endParaRPr lang="en-US"/>
          </a:p>
        </p:txBody>
      </p:sp>
      <p:sp>
        <p:nvSpPr>
          <p:cNvPr id="5" name="Footer Placeholder 4"/>
          <p:cNvSpPr>
            <a:spLocks noGrp="1"/>
          </p:cNvSpPr>
          <p:nvPr>
            <p:ph type="ftr" sz="quarter" idx="11"/>
          </p:nvPr>
        </p:nvSpPr>
        <p:spPr/>
        <p:txBody>
          <a:bodyPr/>
          <a:lstStyle/>
          <a:p>
            <a:pPr>
              <a:defRPr/>
            </a:pPr>
            <a:r>
              <a:rPr lang="en-GB" dirty="0" smtClean="0"/>
              <a:t>27 </a:t>
            </a:r>
            <a:r>
              <a:rPr lang="ro-RO" dirty="0" smtClean="0"/>
              <a:t>iunie</a:t>
            </a:r>
            <a:r>
              <a:rPr lang="en-GB" dirty="0" smtClean="0"/>
              <a:t> 2011 - </a:t>
            </a:r>
            <a:r>
              <a:rPr lang="ro-RO" dirty="0" smtClean="0"/>
              <a:t> Aspecte legale şi instituţionale</a:t>
            </a:r>
            <a:endParaRPr lang="en-US" dirty="0"/>
          </a:p>
        </p:txBody>
      </p:sp>
    </p:spTree>
    <p:extLst>
      <p:ext uri="{BB962C8B-B14F-4D97-AF65-F5344CB8AC3E}">
        <p14:creationId xmlns="" xmlns:p14="http://schemas.microsoft.com/office/powerpoint/2010/main" val="792489450"/>
      </p:ext>
    </p:extLst>
  </p:cSld>
  <p:clrMapOvr>
    <a:masterClrMapping/>
  </p:clrMapOvr>
  <p:transition spd="med">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173772"/>
            <a:ext cx="8375650" cy="800219"/>
          </a:xfrm>
        </p:spPr>
        <p:txBody>
          <a:bodyPr/>
          <a:lstStyle/>
          <a:p>
            <a:r>
              <a:rPr lang="ro-RO" dirty="0" smtClean="0"/>
              <a:t>Gestiune delegată unei Companii Municipale </a:t>
            </a:r>
            <a:r>
              <a:rPr lang="en-US" dirty="0" smtClean="0"/>
              <a:t>(CM)</a:t>
            </a:r>
            <a:endParaRPr lang="en-GB" dirty="0"/>
          </a:p>
        </p:txBody>
      </p:sp>
      <p:sp>
        <p:nvSpPr>
          <p:cNvPr id="3" name="Content Placeholder 2"/>
          <p:cNvSpPr>
            <a:spLocks noGrp="1"/>
          </p:cNvSpPr>
          <p:nvPr>
            <p:ph idx="1"/>
          </p:nvPr>
        </p:nvSpPr>
        <p:spPr>
          <a:xfrm>
            <a:off x="714348" y="917912"/>
            <a:ext cx="7807325" cy="5632311"/>
          </a:xfrm>
        </p:spPr>
        <p:txBody>
          <a:bodyPr/>
          <a:lstStyle/>
          <a:p>
            <a:r>
              <a:rPr lang="ro-RO" dirty="0" smtClean="0"/>
              <a:t>Caracteristici</a:t>
            </a:r>
            <a:endParaRPr lang="en-GB" dirty="0" smtClean="0"/>
          </a:p>
          <a:p>
            <a:pPr lvl="1"/>
            <a:r>
              <a:rPr lang="ro-RO" dirty="0" smtClean="0"/>
              <a:t>AL furnizează TP </a:t>
            </a:r>
            <a:r>
              <a:rPr lang="ro-RO" dirty="0" err="1" smtClean="0"/>
              <a:t>printr</a:t>
            </a:r>
            <a:r>
              <a:rPr lang="en-US" dirty="0" smtClean="0"/>
              <a:t>-o </a:t>
            </a:r>
            <a:r>
              <a:rPr lang="en-US" dirty="0" err="1" smtClean="0"/>
              <a:t>societate</a:t>
            </a:r>
            <a:r>
              <a:rPr lang="en-US" dirty="0" smtClean="0"/>
              <a:t> cu </a:t>
            </a:r>
            <a:r>
              <a:rPr lang="ro-RO" dirty="0" smtClean="0"/>
              <a:t>răspundere limitată sau o societate pe acţiuni </a:t>
            </a:r>
            <a:r>
              <a:rPr lang="en-US" dirty="0" smtClean="0"/>
              <a:t>(</a:t>
            </a:r>
            <a:r>
              <a:rPr lang="en-US" dirty="0" err="1" smtClean="0"/>
              <a:t>societate</a:t>
            </a:r>
            <a:r>
              <a:rPr lang="en-US" dirty="0" smtClean="0"/>
              <a:t> de </a:t>
            </a:r>
            <a:r>
              <a:rPr lang="en-US" dirty="0" err="1" smtClean="0"/>
              <a:t>drept</a:t>
            </a:r>
            <a:r>
              <a:rPr lang="en-US" dirty="0" smtClean="0"/>
              <a:t> </a:t>
            </a:r>
            <a:r>
              <a:rPr lang="en-US" dirty="0" err="1" smtClean="0"/>
              <a:t>comun</a:t>
            </a:r>
            <a:r>
              <a:rPr lang="en-US" dirty="0" smtClean="0"/>
              <a:t>)</a:t>
            </a:r>
            <a:endParaRPr lang="en-GB" dirty="0" smtClean="0"/>
          </a:p>
          <a:p>
            <a:pPr lvl="1"/>
            <a:r>
              <a:rPr lang="en-GB" dirty="0" smtClean="0"/>
              <a:t>AL </a:t>
            </a:r>
            <a:r>
              <a:rPr lang="en-GB" dirty="0" err="1" smtClean="0"/>
              <a:t>poate</a:t>
            </a:r>
            <a:r>
              <a:rPr lang="en-GB" dirty="0" smtClean="0"/>
              <a:t> </a:t>
            </a:r>
            <a:r>
              <a:rPr lang="en-GB" dirty="0" err="1" smtClean="0"/>
              <a:t>furniza</a:t>
            </a:r>
            <a:r>
              <a:rPr lang="en-GB" dirty="0" smtClean="0"/>
              <a:t> </a:t>
            </a:r>
            <a:r>
              <a:rPr lang="en-GB" dirty="0" err="1" smtClean="0"/>
              <a:t>acti</a:t>
            </a:r>
            <a:r>
              <a:rPr lang="ro-RO" dirty="0" smtClean="0"/>
              <a:t>v</a:t>
            </a:r>
            <a:r>
              <a:rPr lang="en-GB" dirty="0" smtClean="0"/>
              <a:t>e CM </a:t>
            </a:r>
            <a:r>
              <a:rPr lang="en-US" dirty="0" smtClean="0"/>
              <a:t>(</a:t>
            </a:r>
            <a:r>
              <a:rPr lang="en-US" dirty="0" err="1" smtClean="0"/>
              <a:t>prin</a:t>
            </a:r>
            <a:r>
              <a:rPr lang="en-US" dirty="0" smtClean="0"/>
              <a:t> </a:t>
            </a:r>
            <a:r>
              <a:rPr lang="en-US" dirty="0" err="1" smtClean="0"/>
              <a:t>concesionare</a:t>
            </a:r>
            <a:r>
              <a:rPr lang="en-US" dirty="0" smtClean="0"/>
              <a:t>)</a:t>
            </a:r>
            <a:endParaRPr lang="en-GB" dirty="0" smtClean="0"/>
          </a:p>
          <a:p>
            <a:r>
              <a:rPr lang="ro-RO" dirty="0" smtClean="0"/>
              <a:t>Încredinţarea Serviciului Public</a:t>
            </a:r>
            <a:endParaRPr lang="en-IE" dirty="0" smtClean="0"/>
          </a:p>
          <a:p>
            <a:pPr lvl="1"/>
            <a:r>
              <a:rPr lang="ro-RO" dirty="0" smtClean="0"/>
              <a:t>CM este </a:t>
            </a:r>
            <a:r>
              <a:rPr lang="en-US" dirty="0" smtClean="0"/>
              <a:t>“operator intern”</a:t>
            </a:r>
            <a:r>
              <a:rPr lang="ro-RO" dirty="0" smtClean="0"/>
              <a:t> </a:t>
            </a:r>
            <a:r>
              <a:rPr lang="en-US" dirty="0" smtClean="0"/>
              <a:t>(conform </a:t>
            </a:r>
            <a:r>
              <a:rPr lang="en-US" dirty="0" err="1" smtClean="0"/>
              <a:t>defini</a:t>
            </a:r>
            <a:r>
              <a:rPr lang="ro-RO" dirty="0" err="1" smtClean="0"/>
              <a:t>ţiei</a:t>
            </a:r>
            <a:r>
              <a:rPr lang="ro-RO" dirty="0" smtClean="0"/>
              <a:t> din Regulamentul </a:t>
            </a:r>
            <a:r>
              <a:rPr lang="en-GB" dirty="0" smtClean="0"/>
              <a:t>1370) </a:t>
            </a:r>
            <a:r>
              <a:rPr lang="ro-RO" dirty="0" smtClean="0"/>
              <a:t>şi nu participă la licitaţii în afara unităţii teritoriale a AL</a:t>
            </a:r>
            <a:endParaRPr lang="en-IE" dirty="0" smtClean="0"/>
          </a:p>
          <a:p>
            <a:r>
              <a:rPr lang="ro-RO" dirty="0" smtClean="0"/>
              <a:t>Cerinţe privind OSP</a:t>
            </a:r>
            <a:endParaRPr lang="en-GB" dirty="0" smtClean="0"/>
          </a:p>
          <a:p>
            <a:pPr lvl="1"/>
            <a:r>
              <a:rPr lang="ro-RO" dirty="0" smtClean="0"/>
              <a:t>OSP în conformitate cu Regulamentul </a:t>
            </a:r>
            <a:r>
              <a:rPr lang="en-GB" dirty="0" smtClean="0"/>
              <a:t>1370 </a:t>
            </a:r>
            <a:r>
              <a:rPr lang="ro-RO" dirty="0" smtClean="0"/>
              <a:t>şi stabilită prin CSP</a:t>
            </a:r>
            <a:endParaRPr lang="en-GB" dirty="0" smtClean="0"/>
          </a:p>
          <a:p>
            <a:pPr lvl="1"/>
            <a:r>
              <a:rPr lang="ro-RO" dirty="0" smtClean="0"/>
              <a:t>CM ţine registre contabile separate pentru activităţile acoperite de OSP</a:t>
            </a:r>
            <a:endParaRPr lang="en-GB" dirty="0" smtClean="0"/>
          </a:p>
          <a:p>
            <a:r>
              <a:rPr lang="ro-RO" dirty="0" smtClean="0"/>
              <a:t>Proces de selecţie</a:t>
            </a:r>
            <a:endParaRPr lang="en-GB" dirty="0" smtClean="0"/>
          </a:p>
          <a:p>
            <a:pPr lvl="1"/>
            <a:r>
              <a:rPr lang="ro-RO" dirty="0" smtClean="0"/>
              <a:t>CSP poate fi atribuit direct unei CM sau unei societăţi formate prin reorganizarea unei Regii Autonome</a:t>
            </a:r>
            <a:endParaRPr lang="en-GB" dirty="0" smtClean="0"/>
          </a:p>
          <a:p>
            <a:pPr lvl="1"/>
            <a:endParaRPr lang="en-GB" dirty="0" smtClean="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17</a:t>
            </a:fld>
            <a:endParaRPr lang="en-US"/>
          </a:p>
        </p:txBody>
      </p:sp>
      <p:sp>
        <p:nvSpPr>
          <p:cNvPr id="5" name="Footer Placeholder 4"/>
          <p:cNvSpPr>
            <a:spLocks noGrp="1"/>
          </p:cNvSpPr>
          <p:nvPr>
            <p:ph type="ftr" sz="quarter" idx="11"/>
          </p:nvPr>
        </p:nvSpPr>
        <p:spPr/>
        <p:txBody>
          <a:bodyPr/>
          <a:lstStyle/>
          <a:p>
            <a:pPr>
              <a:defRPr/>
            </a:pPr>
            <a:r>
              <a:rPr lang="en-GB" dirty="0" smtClean="0"/>
              <a:t>27 </a:t>
            </a:r>
            <a:r>
              <a:rPr lang="ro-RO" dirty="0" smtClean="0"/>
              <a:t>iunie</a:t>
            </a:r>
            <a:r>
              <a:rPr lang="en-GB" dirty="0" smtClean="0"/>
              <a:t> 2011 - </a:t>
            </a:r>
            <a:r>
              <a:rPr lang="ro-RO" dirty="0" smtClean="0"/>
              <a:t> Aspecte legale şi instituţionale </a:t>
            </a:r>
            <a:endParaRPr lang="en-US" dirty="0"/>
          </a:p>
        </p:txBody>
      </p:sp>
    </p:spTree>
    <p:extLst>
      <p:ext uri="{BB962C8B-B14F-4D97-AF65-F5344CB8AC3E}">
        <p14:creationId xmlns="" xmlns:p14="http://schemas.microsoft.com/office/powerpoint/2010/main" val="2457139201"/>
      </p:ext>
    </p:extLst>
  </p:cSld>
  <p:clrMapOvr>
    <a:masterClrMapping/>
  </p:clrMapOvr>
  <p:transition spd="med">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173772"/>
            <a:ext cx="8375650" cy="800219"/>
          </a:xfrm>
        </p:spPr>
        <p:txBody>
          <a:bodyPr/>
          <a:lstStyle/>
          <a:p>
            <a:r>
              <a:rPr lang="ro-RO" dirty="0" smtClean="0"/>
              <a:t>Gestiune delegată unei Societăţi Externe </a:t>
            </a:r>
            <a:r>
              <a:rPr lang="en-US" dirty="0" smtClean="0"/>
              <a:t>(S</a:t>
            </a:r>
            <a:r>
              <a:rPr lang="ro-RO" dirty="0" smtClean="0"/>
              <a:t> </a:t>
            </a:r>
            <a:r>
              <a:rPr lang="en-US" dirty="0" smtClean="0"/>
              <a:t>E</a:t>
            </a:r>
            <a:r>
              <a:rPr lang="ro-RO" dirty="0" err="1" smtClean="0"/>
              <a:t>xt</a:t>
            </a:r>
            <a:r>
              <a:rPr lang="ro-RO" dirty="0" smtClean="0"/>
              <a:t>.</a:t>
            </a:r>
            <a:r>
              <a:rPr lang="en-US" dirty="0" smtClean="0"/>
              <a:t>)</a:t>
            </a:r>
            <a:endParaRPr lang="en-GB" dirty="0"/>
          </a:p>
        </p:txBody>
      </p:sp>
      <p:sp>
        <p:nvSpPr>
          <p:cNvPr id="3" name="Content Placeholder 2"/>
          <p:cNvSpPr>
            <a:spLocks noGrp="1"/>
          </p:cNvSpPr>
          <p:nvPr>
            <p:ph idx="1"/>
          </p:nvPr>
        </p:nvSpPr>
        <p:spPr>
          <a:xfrm>
            <a:off x="683568" y="980728"/>
            <a:ext cx="7807325" cy="5290679"/>
          </a:xfrm>
        </p:spPr>
        <p:txBody>
          <a:bodyPr/>
          <a:lstStyle/>
          <a:p>
            <a:r>
              <a:rPr lang="ro-RO" dirty="0" smtClean="0"/>
              <a:t>Caracteristici</a:t>
            </a:r>
            <a:endParaRPr lang="en-GB" dirty="0" smtClean="0"/>
          </a:p>
          <a:p>
            <a:pPr lvl="1"/>
            <a:r>
              <a:rPr lang="ro-RO" dirty="0" smtClean="0"/>
              <a:t>S Ext. încasează venituri din vânzarea de bilete şi</a:t>
            </a:r>
            <a:r>
              <a:rPr lang="en-US" dirty="0" smtClean="0"/>
              <a:t>/</a:t>
            </a:r>
            <a:r>
              <a:rPr lang="en-US" dirty="0" err="1" smtClean="0"/>
              <a:t>sau</a:t>
            </a:r>
            <a:r>
              <a:rPr lang="ro-RO" dirty="0" smtClean="0"/>
              <a:t> din compensaţie</a:t>
            </a:r>
            <a:endParaRPr lang="en-GB" dirty="0" smtClean="0"/>
          </a:p>
          <a:p>
            <a:pPr lvl="1"/>
            <a:r>
              <a:rPr lang="ro-RO" dirty="0" smtClean="0"/>
              <a:t>AL poate pune active dispoziţia S Ext. </a:t>
            </a:r>
            <a:endParaRPr lang="en-GB" dirty="0" smtClean="0"/>
          </a:p>
          <a:p>
            <a:r>
              <a:rPr lang="ro-RO" dirty="0" smtClean="0"/>
              <a:t>Încredinţarea Serviciului Public</a:t>
            </a:r>
            <a:endParaRPr lang="en-IE" dirty="0" smtClean="0"/>
          </a:p>
          <a:p>
            <a:pPr lvl="1"/>
            <a:r>
              <a:rPr lang="ro-RO" dirty="0" smtClean="0"/>
              <a:t>AL atribuie servicii de TP unei entităţi care nu este un operator intern. Acesta poate fi o societate privată sau o CM din teritoriul unei alte AL</a:t>
            </a:r>
            <a:r>
              <a:rPr lang="en-GB" dirty="0" smtClean="0"/>
              <a:t> (</a:t>
            </a:r>
            <a:r>
              <a:rPr lang="ro-RO" dirty="0" smtClean="0"/>
              <a:t>care nu este desemnată prin atribuire directă</a:t>
            </a:r>
            <a:r>
              <a:rPr lang="en-GB" dirty="0" smtClean="0"/>
              <a:t>)</a:t>
            </a:r>
          </a:p>
          <a:p>
            <a:r>
              <a:rPr lang="ro-RO" dirty="0" smtClean="0"/>
              <a:t>Cerinţe privind OSP</a:t>
            </a:r>
            <a:endParaRPr lang="en-GB" dirty="0" smtClean="0"/>
          </a:p>
          <a:p>
            <a:pPr lvl="1"/>
            <a:r>
              <a:rPr lang="ro-RO" dirty="0" smtClean="0"/>
              <a:t>OSP în conformitate cu Regulamentul </a:t>
            </a:r>
            <a:r>
              <a:rPr lang="en-GB" dirty="0" smtClean="0"/>
              <a:t>1370 </a:t>
            </a:r>
            <a:r>
              <a:rPr lang="ro-RO" dirty="0" smtClean="0"/>
              <a:t>şi stabilită prin CSP</a:t>
            </a:r>
            <a:endParaRPr lang="en-GB" dirty="0" smtClean="0"/>
          </a:p>
          <a:p>
            <a:pPr lvl="1"/>
            <a:r>
              <a:rPr lang="ro-RO" dirty="0" smtClean="0"/>
              <a:t>S Ext. îşi asumă OSP în temeiul unui CSP încheiat cu AL</a:t>
            </a:r>
            <a:r>
              <a:rPr lang="en-GB" dirty="0" smtClean="0"/>
              <a:t> </a:t>
            </a:r>
          </a:p>
          <a:p>
            <a:r>
              <a:rPr lang="ro-RO" dirty="0" smtClean="0"/>
              <a:t>Proces de selecţie</a:t>
            </a:r>
            <a:endParaRPr lang="en-GB" dirty="0" smtClean="0"/>
          </a:p>
          <a:p>
            <a:pPr lvl="1"/>
            <a:r>
              <a:rPr lang="ro-RO" dirty="0" smtClean="0"/>
              <a:t>S Ext. este selectată prin procedură de licitaţie</a:t>
            </a:r>
            <a:endParaRPr lang="en-GB" dirty="0" smtClean="0"/>
          </a:p>
          <a:p>
            <a:pPr lvl="1"/>
            <a:endParaRPr lang="en-GB" sz="1800" dirty="0" smtClean="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18</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 </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391183448"/>
      </p:ext>
    </p:extLst>
  </p:cSld>
  <p:clrMapOvr>
    <a:masterClrMapping/>
  </p:clrMapOvr>
  <p:transition spd="med">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ro-RO" dirty="0" smtClean="0"/>
              <a:t>Regie Autonomă</a:t>
            </a:r>
            <a:endParaRPr lang="en-GB" dirty="0"/>
          </a:p>
        </p:txBody>
      </p:sp>
      <p:sp>
        <p:nvSpPr>
          <p:cNvPr id="3" name="Content Placeholder 2"/>
          <p:cNvSpPr>
            <a:spLocks noGrp="1"/>
          </p:cNvSpPr>
          <p:nvPr>
            <p:ph idx="1"/>
          </p:nvPr>
        </p:nvSpPr>
        <p:spPr>
          <a:xfrm>
            <a:off x="661988" y="1300163"/>
            <a:ext cx="7807325" cy="3385542"/>
          </a:xfrm>
        </p:spPr>
        <p:txBody>
          <a:bodyPr/>
          <a:lstStyle/>
          <a:p>
            <a:r>
              <a:rPr lang="en-GB" dirty="0" err="1" smtClean="0"/>
              <a:t>Regia</a:t>
            </a:r>
            <a:r>
              <a:rPr lang="en-GB" dirty="0" smtClean="0"/>
              <a:t> </a:t>
            </a:r>
            <a:r>
              <a:rPr lang="ro-RO" dirty="0" smtClean="0"/>
              <a:t>este în prezent structurată să funcţioneze în regim de gestiune directă</a:t>
            </a:r>
            <a:r>
              <a:rPr lang="en-GB" dirty="0" smtClean="0"/>
              <a:t>:</a:t>
            </a:r>
          </a:p>
          <a:p>
            <a:pPr lvl="1"/>
            <a:r>
              <a:rPr lang="ro-RO" dirty="0" smtClean="0"/>
              <a:t>Toate raportările financiare se fac prin intermediul AL în cauză</a:t>
            </a:r>
            <a:r>
              <a:rPr lang="en-GB" dirty="0" smtClean="0"/>
              <a:t> </a:t>
            </a:r>
          </a:p>
          <a:p>
            <a:pPr lvl="1"/>
            <a:r>
              <a:rPr lang="ro-RO" dirty="0" smtClean="0"/>
              <a:t>Este organizată similar cu o societate comercială</a:t>
            </a:r>
            <a:endParaRPr lang="en-GB" dirty="0" smtClean="0"/>
          </a:p>
          <a:p>
            <a:pPr lvl="1"/>
            <a:r>
              <a:rPr lang="ro-RO" dirty="0" smtClean="0"/>
              <a:t>De regulă, FĂRĂ un CSP</a:t>
            </a:r>
            <a:endParaRPr lang="en-GB" dirty="0" smtClean="0"/>
          </a:p>
          <a:p>
            <a:pPr lvl="1"/>
            <a:r>
              <a:rPr lang="ro-RO" dirty="0" smtClean="0"/>
              <a:t>Funcţionează autonom în cadrul LA</a:t>
            </a:r>
            <a:endParaRPr lang="en-GB" dirty="0" smtClean="0"/>
          </a:p>
          <a:p>
            <a:r>
              <a:rPr lang="ro-RO" dirty="0" smtClean="0"/>
              <a:t>Aceste structuri nu mai sunt acceptate de legislaţia română, care cere ca Regiile Autonome să fie transformate în societăţi comerciale</a:t>
            </a:r>
            <a:r>
              <a:rPr lang="en-GB" dirty="0" smtClean="0"/>
              <a:t>   </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19</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 </a:t>
            </a:r>
            <a:r>
              <a:rPr lang="en-GB" dirty="0" smtClean="0"/>
              <a:t>2015 – </a:t>
            </a:r>
            <a:r>
              <a:rPr lang="ro-RO" dirty="0" smtClean="0"/>
              <a:t>Seminar privind ajutorul de stat</a:t>
            </a:r>
            <a:endParaRPr lang="en-US" dirty="0"/>
          </a:p>
        </p:txBody>
      </p:sp>
    </p:spTree>
    <p:extLst>
      <p:ext uri="{BB962C8B-B14F-4D97-AF65-F5344CB8AC3E}">
        <p14:creationId xmlns="" xmlns:p14="http://schemas.microsoft.com/office/powerpoint/2010/main" val="980408880"/>
      </p:ext>
    </p:extLst>
  </p:cSld>
  <p:clrMapOvr>
    <a:masterClrMapping/>
  </p:clrMapOvr>
  <p:transition spd="med">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615553"/>
          </a:xfrm>
        </p:spPr>
        <p:txBody>
          <a:bodyPr/>
          <a:lstStyle/>
          <a:p>
            <a:r>
              <a:rPr lang="ro-RO" dirty="0" smtClean="0"/>
              <a:t>BAZA LEGALĂ</a:t>
            </a:r>
            <a:endParaRPr lang="en-GB" dirty="0"/>
          </a:p>
        </p:txBody>
      </p:sp>
      <p:sp>
        <p:nvSpPr>
          <p:cNvPr id="3" name="Text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21B9F63D-F551-4257-8F18-B0C0BD5E4CB7}" type="slidenum">
              <a:rPr lang="en-US" smtClean="0"/>
              <a:pPr>
                <a:defRPr/>
              </a:pPr>
              <a:t>2</a:t>
            </a:fld>
            <a:endParaRPr lang="en-US" dirty="0"/>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1080571127"/>
      </p:ext>
    </p:extLst>
  </p:cSld>
  <p:clrMapOvr>
    <a:masterClrMapping/>
  </p:clrMapOvr>
  <p:transition spd="med">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615553"/>
          </a:xfrm>
        </p:spPr>
        <p:txBody>
          <a:bodyPr/>
          <a:lstStyle/>
          <a:p>
            <a:r>
              <a:rPr lang="ro-RO" dirty="0" smtClean="0"/>
              <a:t>DOTAREA CU ACTIVE</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21B9F63D-F551-4257-8F18-B0C0BD5E4CB7}" type="slidenum">
              <a:rPr lang="en-US" smtClean="0"/>
              <a:pPr>
                <a:defRPr/>
              </a:pPr>
              <a:t>20</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1696006053"/>
      </p:ext>
    </p:extLst>
  </p:cSld>
  <p:clrMapOvr>
    <a:masterClrMapping/>
  </p:clrMapOvr>
  <p:transition spd="med">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en-GB" dirty="0" smtClean="0"/>
              <a:t>T</a:t>
            </a:r>
            <a:r>
              <a:rPr lang="ro-RO" dirty="0" err="1" smtClean="0"/>
              <a:t>ipuri</a:t>
            </a:r>
            <a:r>
              <a:rPr lang="ro-RO" dirty="0" smtClean="0"/>
              <a:t> de active</a:t>
            </a:r>
            <a:endParaRPr lang="en-GB" dirty="0"/>
          </a:p>
        </p:txBody>
      </p:sp>
      <p:sp>
        <p:nvSpPr>
          <p:cNvPr id="3" name="Content Placeholder 2"/>
          <p:cNvSpPr>
            <a:spLocks noGrp="1"/>
          </p:cNvSpPr>
          <p:nvPr>
            <p:ph idx="1"/>
          </p:nvPr>
        </p:nvSpPr>
        <p:spPr>
          <a:xfrm>
            <a:off x="611560" y="1340768"/>
            <a:ext cx="7807325" cy="3724096"/>
          </a:xfrm>
        </p:spPr>
        <p:txBody>
          <a:bodyPr/>
          <a:lstStyle/>
          <a:p>
            <a:r>
              <a:rPr lang="en-US" dirty="0" err="1" smtClean="0"/>
              <a:t>Bunuri</a:t>
            </a:r>
            <a:r>
              <a:rPr lang="en-US" dirty="0" smtClean="0"/>
              <a:t> de </a:t>
            </a:r>
            <a:r>
              <a:rPr lang="en-US" dirty="0" err="1" smtClean="0"/>
              <a:t>R</a:t>
            </a:r>
            <a:r>
              <a:rPr lang="en-US" dirty="0" err="1" smtClean="0"/>
              <a:t>etur</a:t>
            </a:r>
            <a:endParaRPr lang="en-GB" dirty="0" smtClean="0"/>
          </a:p>
          <a:p>
            <a:pPr lvl="1"/>
            <a:r>
              <a:rPr lang="en-IE" dirty="0" smtClean="0"/>
              <a:t>A</a:t>
            </a:r>
            <a:r>
              <a:rPr lang="ro-RO" dirty="0" err="1" smtClean="0"/>
              <a:t>ctive</a:t>
            </a:r>
            <a:r>
              <a:rPr lang="ro-RO" dirty="0" smtClean="0"/>
              <a:t> care au fost puse la dispoziţie de Autoritatea Contractantă prin CSP </a:t>
            </a:r>
            <a:r>
              <a:rPr lang="en-US" dirty="0" smtClean="0"/>
              <a:t>(</a:t>
            </a:r>
            <a:r>
              <a:rPr lang="en-US" dirty="0" err="1" smtClean="0"/>
              <a:t>prin</a:t>
            </a:r>
            <a:r>
              <a:rPr lang="en-US" dirty="0" smtClean="0"/>
              <a:t> </a:t>
            </a:r>
            <a:r>
              <a:rPr lang="en-US" dirty="0" err="1" smtClean="0"/>
              <a:t>concesionare</a:t>
            </a:r>
            <a:r>
              <a:rPr lang="en-US" dirty="0" smtClean="0"/>
              <a:t>)</a:t>
            </a:r>
            <a:endParaRPr lang="en-GB" dirty="0" smtClean="0"/>
          </a:p>
          <a:p>
            <a:r>
              <a:rPr lang="en-GB" dirty="0" err="1" smtClean="0"/>
              <a:t>Bunuri</a:t>
            </a:r>
            <a:r>
              <a:rPr lang="en-GB" dirty="0" smtClean="0"/>
              <a:t> </a:t>
            </a:r>
            <a:r>
              <a:rPr lang="en-GB" dirty="0" err="1" smtClean="0"/>
              <a:t>proprii</a:t>
            </a:r>
            <a:endParaRPr lang="en-GB" dirty="0" smtClean="0"/>
          </a:p>
          <a:p>
            <a:pPr lvl="1"/>
            <a:r>
              <a:rPr lang="en-GB" dirty="0" smtClean="0"/>
              <a:t>Active </a:t>
            </a:r>
            <a:r>
              <a:rPr lang="en-GB" dirty="0" err="1" smtClean="0"/>
              <a:t>proprietatea</a:t>
            </a:r>
            <a:r>
              <a:rPr lang="en-GB" dirty="0" smtClean="0"/>
              <a:t> </a:t>
            </a:r>
            <a:r>
              <a:rPr lang="en-GB" dirty="0" err="1" smtClean="0"/>
              <a:t>Operatorului</a:t>
            </a:r>
            <a:endParaRPr lang="en-GB" dirty="0" smtClean="0"/>
          </a:p>
          <a:p>
            <a:r>
              <a:rPr lang="en-GB" dirty="0" err="1" smtClean="0"/>
              <a:t>Bunuri</a:t>
            </a:r>
            <a:r>
              <a:rPr lang="en-GB" dirty="0" smtClean="0"/>
              <a:t> de </a:t>
            </a:r>
            <a:r>
              <a:rPr lang="en-GB" dirty="0" err="1" smtClean="0"/>
              <a:t>Preluare</a:t>
            </a:r>
            <a:endParaRPr lang="en-GB" dirty="0" smtClean="0"/>
          </a:p>
          <a:p>
            <a:pPr lvl="1"/>
            <a:r>
              <a:rPr lang="en-IE" dirty="0" smtClean="0"/>
              <a:t>Active </a:t>
            </a:r>
            <a:r>
              <a:rPr lang="en-IE" dirty="0" err="1" smtClean="0"/>
              <a:t>utilizate</a:t>
            </a:r>
            <a:r>
              <a:rPr lang="en-IE" dirty="0" smtClean="0"/>
              <a:t> </a:t>
            </a:r>
            <a:r>
              <a:rPr lang="ro-RO" dirty="0" smtClean="0"/>
              <a:t>la efectuarea </a:t>
            </a:r>
            <a:r>
              <a:rPr lang="ro-RO" i="1" dirty="0" smtClean="0"/>
              <a:t>Obligaţiei de Serviciu Public</a:t>
            </a:r>
            <a:r>
              <a:rPr lang="ro-RO" dirty="0" smtClean="0"/>
              <a:t>, pe care </a:t>
            </a:r>
            <a:r>
              <a:rPr lang="ro-RO" i="1" dirty="0" smtClean="0"/>
              <a:t>Autoritatea Contractantă </a:t>
            </a:r>
            <a:r>
              <a:rPr lang="ro-RO" dirty="0" smtClean="0"/>
              <a:t>are dreptul de a le achiziţiona ca active preluate, după achitarea preţului acestora în contul </a:t>
            </a:r>
            <a:r>
              <a:rPr lang="ro-RO" i="1" dirty="0" smtClean="0"/>
              <a:t>Operatorului. </a:t>
            </a:r>
            <a:endParaRPr lang="en-GB" dirty="0" smtClean="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21</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178910162"/>
      </p:ext>
    </p:extLst>
  </p:cSld>
  <p:clrMapOvr>
    <a:masterClrMapping/>
  </p:clrMapOvr>
  <p:transition spd="med">
    <p:randomBa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endParaRPr lang="en-GB" dirty="0"/>
          </a:p>
        </p:txBody>
      </p:sp>
      <p:sp>
        <p:nvSpPr>
          <p:cNvPr id="3" name="Content Placeholder 2"/>
          <p:cNvSpPr>
            <a:spLocks noGrp="1"/>
          </p:cNvSpPr>
          <p:nvPr>
            <p:ph idx="1"/>
          </p:nvPr>
        </p:nvSpPr>
        <p:spPr>
          <a:xfrm>
            <a:off x="661988" y="1300163"/>
            <a:ext cx="7807325" cy="3662541"/>
          </a:xfrm>
        </p:spPr>
        <p:txBody>
          <a:bodyPr/>
          <a:lstStyle/>
          <a:p>
            <a:r>
              <a:rPr lang="ro-RO" dirty="0" smtClean="0"/>
              <a:t>Această secţiune descrie modul de achiziţionare a activelor în funcţie de cele 3 tipuri de structuri de gestiune</a:t>
            </a:r>
            <a:endParaRPr lang="en-GB" dirty="0" smtClean="0"/>
          </a:p>
          <a:p>
            <a:r>
              <a:rPr lang="ro-RO" dirty="0" smtClean="0"/>
              <a:t>Există patru modele</a:t>
            </a:r>
            <a:r>
              <a:rPr lang="en-GB" dirty="0" smtClean="0"/>
              <a:t>:</a:t>
            </a:r>
          </a:p>
          <a:p>
            <a:pPr lvl="1"/>
            <a:r>
              <a:rPr lang="en-GB" dirty="0" smtClean="0"/>
              <a:t>Mode</a:t>
            </a:r>
            <a:r>
              <a:rPr lang="ro-RO" dirty="0" err="1" smtClean="0"/>
              <a:t>lul</a:t>
            </a:r>
            <a:r>
              <a:rPr lang="en-GB" dirty="0" smtClean="0"/>
              <a:t> 1: </a:t>
            </a:r>
            <a:r>
              <a:rPr lang="ro-RO" dirty="0" smtClean="0"/>
              <a:t>Achiziţie directă şi drept de proprietate reţinut de  AL</a:t>
            </a:r>
            <a:endParaRPr lang="en-GB" dirty="0" smtClean="0"/>
          </a:p>
          <a:p>
            <a:pPr lvl="1"/>
            <a:r>
              <a:rPr lang="en-GB" dirty="0" smtClean="0"/>
              <a:t>Mode</a:t>
            </a:r>
            <a:r>
              <a:rPr lang="ro-RO" dirty="0" err="1" smtClean="0"/>
              <a:t>lul</a:t>
            </a:r>
            <a:r>
              <a:rPr lang="en-GB" dirty="0" smtClean="0"/>
              <a:t> 2: </a:t>
            </a:r>
            <a:r>
              <a:rPr lang="ro-RO" dirty="0" smtClean="0"/>
              <a:t>Achiziţie directă şi drept de proprietate transferat operatorului</a:t>
            </a:r>
            <a:endParaRPr lang="en-GB" dirty="0" smtClean="0"/>
          </a:p>
          <a:p>
            <a:pPr lvl="1"/>
            <a:r>
              <a:rPr lang="en-GB" dirty="0" smtClean="0"/>
              <a:t>Mode</a:t>
            </a:r>
            <a:r>
              <a:rPr lang="ro-RO" dirty="0" err="1" smtClean="0"/>
              <a:t>lul</a:t>
            </a:r>
            <a:r>
              <a:rPr lang="ro-RO" dirty="0" smtClean="0"/>
              <a:t> </a:t>
            </a:r>
            <a:r>
              <a:rPr lang="en-GB" dirty="0" smtClean="0"/>
              <a:t>3: A</a:t>
            </a:r>
            <a:r>
              <a:rPr lang="ro-RO" dirty="0" err="1" smtClean="0"/>
              <a:t>ctive</a:t>
            </a:r>
            <a:r>
              <a:rPr lang="ro-RO" dirty="0" smtClean="0"/>
              <a:t> achiziţionate de operatorul intern</a:t>
            </a:r>
            <a:endParaRPr lang="en-GB" dirty="0" smtClean="0"/>
          </a:p>
          <a:p>
            <a:pPr lvl="1"/>
            <a:r>
              <a:rPr lang="en-GB" dirty="0" smtClean="0"/>
              <a:t>Model</a:t>
            </a:r>
            <a:r>
              <a:rPr lang="ro-RO" dirty="0" smtClean="0"/>
              <a:t>ul</a:t>
            </a:r>
            <a:r>
              <a:rPr lang="en-GB" dirty="0" smtClean="0"/>
              <a:t> 4: A</a:t>
            </a:r>
            <a:r>
              <a:rPr lang="ro-RO" dirty="0" err="1" smtClean="0"/>
              <a:t>ctive</a:t>
            </a:r>
            <a:r>
              <a:rPr lang="ro-RO" dirty="0" smtClean="0"/>
              <a:t> achiziţionate de operatorul extern</a:t>
            </a:r>
            <a:endParaRPr lang="en-GB" dirty="0" smtClean="0"/>
          </a:p>
          <a:p>
            <a:pPr lvl="1"/>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22</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1886885205"/>
      </p:ext>
    </p:extLst>
  </p:cSld>
  <p:clrMapOvr>
    <a:masterClrMapping/>
  </p:clrMapOvr>
  <p:transition spd="med">
    <p:randomBa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173772"/>
            <a:ext cx="8375650" cy="800219"/>
          </a:xfrm>
        </p:spPr>
        <p:txBody>
          <a:bodyPr/>
          <a:lstStyle/>
          <a:p>
            <a:pPr lvl="1"/>
            <a:r>
              <a:rPr lang="en-GB" dirty="0" smtClean="0"/>
              <a:t>Model</a:t>
            </a:r>
            <a:r>
              <a:rPr lang="ro-RO" dirty="0" smtClean="0"/>
              <a:t>ul 1</a:t>
            </a:r>
            <a:r>
              <a:rPr lang="en-GB" dirty="0" smtClean="0"/>
              <a:t>: </a:t>
            </a:r>
            <a:r>
              <a:rPr lang="ro-RO" dirty="0" smtClean="0"/>
              <a:t>Achiziţie directă şi drept de proprietate reţinut de AL</a:t>
            </a:r>
            <a:r>
              <a:rPr lang="en-GB" dirty="0" smtClean="0"/>
              <a:t> (1)</a:t>
            </a:r>
            <a:endParaRPr lang="en-GB" dirty="0"/>
          </a:p>
        </p:txBody>
      </p:sp>
      <p:sp>
        <p:nvSpPr>
          <p:cNvPr id="3" name="Content Placeholder 2"/>
          <p:cNvSpPr>
            <a:spLocks noGrp="1"/>
          </p:cNvSpPr>
          <p:nvPr>
            <p:ph idx="1"/>
          </p:nvPr>
        </p:nvSpPr>
        <p:spPr>
          <a:xfrm>
            <a:off x="683568" y="1124744"/>
            <a:ext cx="7807325" cy="5724644"/>
          </a:xfrm>
        </p:spPr>
        <p:txBody>
          <a:bodyPr/>
          <a:lstStyle/>
          <a:p>
            <a:r>
              <a:rPr lang="ro-RO" dirty="0" smtClean="0"/>
              <a:t>Bunurile din domeniul public </a:t>
            </a:r>
            <a:r>
              <a:rPr lang="en-US" dirty="0" smtClean="0"/>
              <a:t>(</a:t>
            </a:r>
            <a:r>
              <a:rPr lang="en-US" dirty="0" err="1" smtClean="0"/>
              <a:t>infrastructur</a:t>
            </a:r>
            <a:r>
              <a:rPr lang="ro-RO" dirty="0" smtClean="0"/>
              <a:t>ă încorporată</a:t>
            </a:r>
            <a:r>
              <a:rPr lang="en-US" dirty="0" smtClean="0"/>
              <a:t>)</a:t>
            </a:r>
            <a:r>
              <a:rPr lang="ro-RO" dirty="0" smtClean="0"/>
              <a:t> nu pot fi vândute, dar pot fi concesionate contra unei taxe </a:t>
            </a:r>
          </a:p>
          <a:p>
            <a:r>
              <a:rPr lang="ro-RO" dirty="0" smtClean="0"/>
              <a:t>Bunurile care nu aparţin domeniului public, ci  domeniului privat, şi asupra cărora AL deţine un titlu de proprietate, pot, de asemenea, fi concesionate contra unei taxe</a:t>
            </a:r>
            <a:endParaRPr lang="en-GB" dirty="0" smtClean="0"/>
          </a:p>
          <a:p>
            <a:pPr algn="ctr">
              <a:buNone/>
            </a:pPr>
            <a:r>
              <a:rPr lang="ro-RO" dirty="0" smtClean="0"/>
              <a:t>Ambele categorii de mai sus sunt prevăzute în CSP cu titlu de </a:t>
            </a:r>
            <a:r>
              <a:rPr lang="en-US" dirty="0" err="1" smtClean="0"/>
              <a:t>Bunuri</a:t>
            </a:r>
            <a:r>
              <a:rPr lang="en-US" dirty="0" smtClean="0"/>
              <a:t> de </a:t>
            </a:r>
            <a:r>
              <a:rPr lang="en-US" dirty="0" err="1" smtClean="0"/>
              <a:t>Retur</a:t>
            </a:r>
            <a:endParaRPr lang="en-GB" dirty="0" smtClean="0"/>
          </a:p>
          <a:p>
            <a:pPr>
              <a:buFont typeface="Arial" pitchFamily="34" charset="0"/>
              <a:buChar char="•"/>
            </a:pPr>
            <a:r>
              <a:rPr lang="ro-RO" dirty="0" smtClean="0"/>
              <a:t>Predarea sau modernizarea materialului rulant afectează, în general, compensaţia cuvenită la plată</a:t>
            </a:r>
            <a:endParaRPr lang="en-GB" dirty="0" smtClean="0"/>
          </a:p>
          <a:p>
            <a:pPr algn="ctr">
              <a:buNone/>
            </a:pPr>
            <a:endParaRPr lang="en-GB" dirty="0" smtClean="0"/>
          </a:p>
          <a:p>
            <a:pPr algn="ctr">
              <a:buNone/>
            </a:pPr>
            <a:endParaRPr lang="en-GB" dirty="0" smtClean="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23</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4209045713"/>
      </p:ext>
    </p:extLst>
  </p:cSld>
  <p:clrMapOvr>
    <a:masterClrMapping/>
  </p:clrMapOvr>
  <p:transition spd="med">
    <p:randomBa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173772"/>
            <a:ext cx="8375650" cy="800219"/>
          </a:xfrm>
        </p:spPr>
        <p:txBody>
          <a:bodyPr/>
          <a:lstStyle/>
          <a:p>
            <a:pPr lvl="1"/>
            <a:r>
              <a:rPr lang="en-GB" dirty="0" smtClean="0"/>
              <a:t>Model</a:t>
            </a:r>
            <a:r>
              <a:rPr lang="ro-RO" dirty="0" smtClean="0"/>
              <a:t>ul</a:t>
            </a:r>
            <a:r>
              <a:rPr lang="en-GB" dirty="0" smtClean="0"/>
              <a:t> 2: </a:t>
            </a:r>
            <a:r>
              <a:rPr lang="ro-RO" dirty="0" smtClean="0"/>
              <a:t>Achiziţie directă şi drept de proprietate transferat operatorului</a:t>
            </a:r>
            <a:r>
              <a:rPr lang="en-GB" dirty="0" smtClean="0"/>
              <a:t> </a:t>
            </a:r>
            <a:endParaRPr lang="en-GB" dirty="0"/>
          </a:p>
        </p:txBody>
      </p:sp>
      <p:sp>
        <p:nvSpPr>
          <p:cNvPr id="3" name="Content Placeholder 2"/>
          <p:cNvSpPr>
            <a:spLocks noGrp="1"/>
          </p:cNvSpPr>
          <p:nvPr>
            <p:ph idx="1"/>
          </p:nvPr>
        </p:nvSpPr>
        <p:spPr>
          <a:xfrm>
            <a:off x="661988" y="1300163"/>
            <a:ext cx="7807325" cy="3693319"/>
          </a:xfrm>
        </p:spPr>
        <p:txBody>
          <a:bodyPr/>
          <a:lstStyle/>
          <a:p>
            <a:r>
              <a:rPr lang="ro-RO" dirty="0" smtClean="0"/>
              <a:t>Materialul rulant pus la dispoziție de către AL este transferat operatorului contra achitării unei sume care reflectă valoarea sa reziduală</a:t>
            </a:r>
            <a:endParaRPr lang="en-GB" dirty="0" smtClean="0"/>
          </a:p>
          <a:p>
            <a:r>
              <a:rPr lang="ro-RO" dirty="0" smtClean="0"/>
              <a:t>Finanţarea UE se poate acorda numai AL sau asociaţiilor între autorităţi publice şi operatori</a:t>
            </a:r>
            <a:endParaRPr lang="en-GB" dirty="0" smtClean="0"/>
          </a:p>
          <a:p>
            <a:r>
              <a:rPr lang="ro-RO" dirty="0" smtClean="0"/>
              <a:t>Titlul de proprietate asupra activelor rămâne al </a:t>
            </a:r>
            <a:r>
              <a:rPr lang="ro-RO" dirty="0" err="1" smtClean="0"/>
              <a:t>AL</a:t>
            </a:r>
            <a:r>
              <a:rPr lang="ro-RO" dirty="0" smtClean="0"/>
              <a:t> pe durata contractului. La terminarea contractului, aceste active, numite active de transfer, se transferă operatorului</a:t>
            </a:r>
            <a:r>
              <a:rPr lang="en-GB" dirty="0" smtClean="0"/>
              <a:t>.  </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24</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 </a:t>
            </a:r>
            <a:r>
              <a:rPr lang="en-GB" dirty="0" smtClean="0"/>
              <a:t> 2015 </a:t>
            </a:r>
            <a:r>
              <a:rPr lang="ro-RO" dirty="0" smtClean="0"/>
              <a:t>–Seminar privind ajutorul de stat</a:t>
            </a:r>
            <a:endParaRPr lang="en-US" dirty="0"/>
          </a:p>
        </p:txBody>
      </p:sp>
    </p:spTree>
    <p:extLst>
      <p:ext uri="{BB962C8B-B14F-4D97-AF65-F5344CB8AC3E}">
        <p14:creationId xmlns="" xmlns:p14="http://schemas.microsoft.com/office/powerpoint/2010/main" val="3872636307"/>
      </p:ext>
    </p:extLst>
  </p:cSld>
  <p:clrMapOvr>
    <a:masterClrMapping/>
  </p:clrMapOvr>
  <p:transition spd="med">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173772"/>
            <a:ext cx="8375650" cy="800219"/>
          </a:xfrm>
        </p:spPr>
        <p:txBody>
          <a:bodyPr/>
          <a:lstStyle/>
          <a:p>
            <a:pPr lvl="1"/>
            <a:r>
              <a:rPr lang="en-GB" dirty="0" smtClean="0"/>
              <a:t>Mode</a:t>
            </a:r>
            <a:r>
              <a:rPr lang="ro-RO" dirty="0" err="1" smtClean="0"/>
              <a:t>lul</a:t>
            </a:r>
            <a:r>
              <a:rPr lang="en-GB" dirty="0" smtClean="0"/>
              <a:t> 3: A</a:t>
            </a:r>
            <a:r>
              <a:rPr lang="ro-RO" dirty="0" err="1" smtClean="0"/>
              <a:t>ctive</a:t>
            </a:r>
            <a:r>
              <a:rPr lang="ro-RO" dirty="0" smtClean="0"/>
              <a:t> achiziţionate de operatorul intern</a:t>
            </a:r>
            <a:endParaRPr lang="en-GB" dirty="0"/>
          </a:p>
        </p:txBody>
      </p:sp>
      <p:sp>
        <p:nvSpPr>
          <p:cNvPr id="3" name="Content Placeholder 2"/>
          <p:cNvSpPr>
            <a:spLocks noGrp="1"/>
          </p:cNvSpPr>
          <p:nvPr>
            <p:ph idx="1"/>
          </p:nvPr>
        </p:nvSpPr>
        <p:spPr>
          <a:xfrm>
            <a:off x="661988" y="1300163"/>
            <a:ext cx="7807325" cy="4431983"/>
          </a:xfrm>
        </p:spPr>
        <p:txBody>
          <a:bodyPr/>
          <a:lstStyle/>
          <a:p>
            <a:r>
              <a:rPr lang="ro-RO" dirty="0" smtClean="0"/>
              <a:t>Operatorul intern nu poate achiziționa sau moderniza active pentru uzul propriu, din fonduri POR. O astfel de utilizare este posibilă numai </a:t>
            </a:r>
            <a:r>
              <a:rPr lang="en-US" dirty="0" err="1" smtClean="0"/>
              <a:t>pe</a:t>
            </a:r>
            <a:r>
              <a:rPr lang="en-US" dirty="0" smtClean="0"/>
              <a:t> </a:t>
            </a:r>
            <a:r>
              <a:rPr lang="en-US" dirty="0" err="1" smtClean="0"/>
              <a:t>baza</a:t>
            </a:r>
            <a:r>
              <a:rPr lang="en-US" dirty="0" smtClean="0"/>
              <a:t> </a:t>
            </a:r>
            <a:r>
              <a:rPr lang="en-US" dirty="0" err="1" smtClean="0"/>
              <a:t>unui</a:t>
            </a:r>
            <a:r>
              <a:rPr lang="en-US" dirty="0" smtClean="0"/>
              <a:t> </a:t>
            </a:r>
            <a:r>
              <a:rPr lang="ro-RO" dirty="0" smtClean="0"/>
              <a:t>acord de parteneriat (AP)</a:t>
            </a:r>
            <a:endParaRPr lang="en-GB" dirty="0" smtClean="0"/>
          </a:p>
          <a:p>
            <a:r>
              <a:rPr lang="en-GB" dirty="0" smtClean="0"/>
              <a:t> </a:t>
            </a:r>
            <a:r>
              <a:rPr lang="ro-RO" dirty="0" smtClean="0"/>
              <a:t>Prin AP activele pot fi cumpărate de către AL, iar titlul de proprietate este fie reținut de AL, sau </a:t>
            </a:r>
            <a:r>
              <a:rPr lang="en-US" dirty="0" err="1" smtClean="0"/>
              <a:t>este</a:t>
            </a:r>
            <a:r>
              <a:rPr lang="en-US" dirty="0" smtClean="0"/>
              <a:t> </a:t>
            </a:r>
            <a:r>
              <a:rPr lang="ro-RO" dirty="0" smtClean="0"/>
              <a:t>transfer</a:t>
            </a:r>
            <a:r>
              <a:rPr lang="en-US" dirty="0" smtClean="0"/>
              <a:t>at</a:t>
            </a:r>
            <a:r>
              <a:rPr lang="ro-RO" dirty="0" smtClean="0"/>
              <a:t> operatorului la fin</a:t>
            </a:r>
            <a:r>
              <a:rPr lang="en-US" dirty="0" err="1" smtClean="0"/>
              <a:t>ele</a:t>
            </a:r>
            <a:r>
              <a:rPr lang="ro-RO" dirty="0" smtClean="0"/>
              <a:t> contractului</a:t>
            </a:r>
            <a:endParaRPr lang="en-GB" dirty="0" smtClean="0"/>
          </a:p>
          <a:p>
            <a:r>
              <a:rPr lang="ro-RO" dirty="0" smtClean="0"/>
              <a:t>În caz de </a:t>
            </a:r>
            <a:r>
              <a:rPr lang="ro-RO" i="1" dirty="0" smtClean="0"/>
              <a:t>modernizare</a:t>
            </a:r>
            <a:r>
              <a:rPr lang="ro-RO" dirty="0" smtClean="0"/>
              <a:t>, activele pot fi transferate în proprietatea AL (la valoarea nominală). AL </a:t>
            </a:r>
            <a:r>
              <a:rPr lang="en-US" dirty="0" err="1" smtClean="0"/>
              <a:t>efectueaz</a:t>
            </a:r>
            <a:r>
              <a:rPr lang="ro-RO" dirty="0" smtClean="0"/>
              <a:t>ă apoi investițiile și pune  la dispoziţie RS, pe baza unui CSP</a:t>
            </a:r>
            <a:endParaRPr lang="en-GB" i="1"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25</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2276658844"/>
      </p:ext>
    </p:extLst>
  </p:cSld>
  <p:clrMapOvr>
    <a:masterClrMapping/>
  </p:clrMapOvr>
  <p:transition spd="med">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173772"/>
            <a:ext cx="8375650" cy="800219"/>
          </a:xfrm>
        </p:spPr>
        <p:txBody>
          <a:bodyPr/>
          <a:lstStyle/>
          <a:p>
            <a:pPr lvl="1"/>
            <a:r>
              <a:rPr lang="en-GB" dirty="0" smtClean="0"/>
              <a:t>Model</a:t>
            </a:r>
            <a:r>
              <a:rPr lang="ro-RO" dirty="0" smtClean="0"/>
              <a:t>ul</a:t>
            </a:r>
            <a:r>
              <a:rPr lang="en-GB" dirty="0" smtClean="0"/>
              <a:t> 4: A</a:t>
            </a:r>
            <a:r>
              <a:rPr lang="ro-RO" dirty="0" err="1" smtClean="0"/>
              <a:t>ctive</a:t>
            </a:r>
            <a:r>
              <a:rPr lang="ro-RO" dirty="0" smtClean="0"/>
              <a:t> achiziţionate de operatorul extern</a:t>
            </a:r>
            <a:endParaRPr lang="en-GB" dirty="0"/>
          </a:p>
        </p:txBody>
      </p:sp>
      <p:sp>
        <p:nvSpPr>
          <p:cNvPr id="3" name="Content Placeholder 2"/>
          <p:cNvSpPr>
            <a:spLocks noGrp="1"/>
          </p:cNvSpPr>
          <p:nvPr>
            <p:ph idx="1"/>
          </p:nvPr>
        </p:nvSpPr>
        <p:spPr>
          <a:xfrm>
            <a:off x="611560" y="2060848"/>
            <a:ext cx="7807325" cy="1661993"/>
          </a:xfrm>
        </p:spPr>
        <p:txBody>
          <a:bodyPr/>
          <a:lstStyle/>
          <a:p>
            <a:r>
              <a:rPr lang="ro-RO" dirty="0" smtClean="0"/>
              <a:t>Un operator extern nu are dreptul de a achiziţiona sau moderniza active din fonduri POR</a:t>
            </a:r>
            <a:endParaRPr lang="en-GB" dirty="0" smtClean="0"/>
          </a:p>
          <a:p>
            <a:r>
              <a:rPr lang="en-GB" dirty="0" smtClean="0"/>
              <a:t>A</a:t>
            </a:r>
            <a:r>
              <a:rPr lang="ro-RO" dirty="0" err="1" smtClean="0"/>
              <a:t>ctivele</a:t>
            </a:r>
            <a:r>
              <a:rPr lang="ro-RO" dirty="0" smtClean="0"/>
              <a:t> se achiziţionează sau se modernizează din fondurile proprii ale operatorului extern</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26</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2950573382"/>
      </p:ext>
    </p:extLst>
  </p:cSld>
  <p:clrMapOvr>
    <a:masterClrMapping/>
  </p:clrMapOvr>
  <p:transition spd="med">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615553"/>
          </a:xfrm>
        </p:spPr>
        <p:txBody>
          <a:bodyPr/>
          <a:lstStyle/>
          <a:p>
            <a:r>
              <a:rPr lang="ro-RO" dirty="0" smtClean="0"/>
              <a:t>CERERE DE FINANŢARE</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21B9F63D-F551-4257-8F18-B0C0BD5E4CB7}" type="slidenum">
              <a:rPr lang="en-US" smtClean="0"/>
              <a:pPr>
                <a:defRPr/>
              </a:pPr>
              <a:t>27</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1826611477"/>
      </p:ext>
    </p:extLst>
  </p:cSld>
  <p:clrMapOvr>
    <a:masterClrMapping/>
  </p:clrMapOvr>
  <p:transition spd="med">
    <p:randomBa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en-US" b="1" dirty="0" err="1" smtClean="0"/>
              <a:t>Elig</a:t>
            </a:r>
            <a:r>
              <a:rPr lang="ro-RO" b="1" dirty="0" err="1" smtClean="0"/>
              <a:t>ibilitatea</a:t>
            </a:r>
            <a:r>
              <a:rPr lang="ro-RO" b="1" dirty="0" smtClean="0"/>
              <a:t> solicitanţilor</a:t>
            </a:r>
            <a:endParaRPr lang="en-US" b="1" dirty="0"/>
          </a:p>
        </p:txBody>
      </p:sp>
      <p:sp>
        <p:nvSpPr>
          <p:cNvPr id="3" name="Content Placeholder 2"/>
          <p:cNvSpPr>
            <a:spLocks noGrp="1"/>
          </p:cNvSpPr>
          <p:nvPr>
            <p:ph idx="1"/>
          </p:nvPr>
        </p:nvSpPr>
        <p:spPr>
          <a:xfrm>
            <a:off x="661988" y="980729"/>
            <a:ext cx="7807325" cy="4985980"/>
          </a:xfrm>
        </p:spPr>
        <p:txBody>
          <a:bodyPr/>
          <a:lstStyle/>
          <a:p>
            <a:pPr marL="192088" lvl="1">
              <a:spcBef>
                <a:spcPct val="50000"/>
              </a:spcBef>
              <a:buFontTx/>
              <a:buChar char="•"/>
            </a:pPr>
            <a:r>
              <a:rPr lang="ro-RO" sz="2400" b="1" dirty="0" smtClean="0">
                <a:ea typeface="+mn-ea"/>
                <a:cs typeface="+mn-cs"/>
              </a:rPr>
              <a:t>Oraş</a:t>
            </a:r>
            <a:r>
              <a:rPr lang="en-IE" sz="2400" b="1" dirty="0" smtClean="0">
                <a:ea typeface="+mn-ea"/>
                <a:cs typeface="+mn-cs"/>
              </a:rPr>
              <a:t>/ </a:t>
            </a:r>
            <a:r>
              <a:rPr lang="en-IE" sz="2400" b="1" dirty="0" err="1" smtClean="0">
                <a:ea typeface="+mn-ea"/>
                <a:cs typeface="+mn-cs"/>
              </a:rPr>
              <a:t>munic</a:t>
            </a:r>
            <a:r>
              <a:rPr lang="ro-RO" sz="2400" b="1" dirty="0" err="1" smtClean="0">
                <a:ea typeface="+mn-ea"/>
                <a:cs typeface="+mn-cs"/>
              </a:rPr>
              <a:t>ipalitate</a:t>
            </a:r>
            <a:r>
              <a:rPr lang="ro-RO" sz="2400" b="1" dirty="0" smtClean="0">
                <a:ea typeface="+mn-ea"/>
                <a:cs typeface="+mn-cs"/>
              </a:rPr>
              <a:t> </a:t>
            </a:r>
            <a:r>
              <a:rPr lang="en-IE" sz="2400" b="1" dirty="0" smtClean="0">
                <a:ea typeface="+mn-ea"/>
                <a:cs typeface="+mn-cs"/>
              </a:rPr>
              <a:t>(</a:t>
            </a:r>
            <a:r>
              <a:rPr lang="ro-RO" sz="2400" b="1" dirty="0" smtClean="0">
                <a:ea typeface="+mn-ea"/>
                <a:cs typeface="+mn-cs"/>
              </a:rPr>
              <a:t>unitatea teritorial</a:t>
            </a:r>
            <a:r>
              <a:rPr lang="en-US" sz="2400" b="1" dirty="0" smtClean="0">
                <a:ea typeface="+mn-ea"/>
                <a:cs typeface="+mn-cs"/>
              </a:rPr>
              <a:t>-</a:t>
            </a:r>
            <a:r>
              <a:rPr lang="en-US" sz="2400" b="1" dirty="0" err="1" smtClean="0">
                <a:ea typeface="+mn-ea"/>
                <a:cs typeface="+mn-cs"/>
              </a:rPr>
              <a:t>administrat</a:t>
            </a:r>
            <a:r>
              <a:rPr lang="ro-RO" sz="2400" b="1" dirty="0" err="1" smtClean="0">
                <a:ea typeface="+mn-ea"/>
                <a:cs typeface="+mn-cs"/>
              </a:rPr>
              <a:t>ivă</a:t>
            </a:r>
            <a:r>
              <a:rPr lang="en-US" sz="2400" b="1" dirty="0" smtClean="0">
                <a:ea typeface="+mn-ea"/>
                <a:cs typeface="+mn-cs"/>
              </a:rPr>
              <a:t> local</a:t>
            </a:r>
            <a:r>
              <a:rPr lang="ro-RO" sz="2400" b="1" dirty="0" smtClean="0">
                <a:ea typeface="+mn-ea"/>
                <a:cs typeface="+mn-cs"/>
              </a:rPr>
              <a:t>ă</a:t>
            </a:r>
            <a:r>
              <a:rPr lang="en-IE" sz="2400" b="1" dirty="0" smtClean="0">
                <a:ea typeface="+mn-ea"/>
                <a:cs typeface="+mn-cs"/>
              </a:rPr>
              <a:t>) </a:t>
            </a:r>
          </a:p>
          <a:p>
            <a:pPr marL="568326" lvl="2">
              <a:spcBef>
                <a:spcPct val="50000"/>
              </a:spcBef>
              <a:buFont typeface="Courier New" pitchFamily="49" charset="0"/>
              <a:buChar char="o"/>
            </a:pPr>
            <a:r>
              <a:rPr lang="ro-RO" dirty="0" smtClean="0">
                <a:ea typeface="+mn-ea"/>
                <a:cs typeface="+mn-cs"/>
              </a:rPr>
              <a:t>Este nevoie de o decizie a Consiliului Local</a:t>
            </a:r>
            <a:r>
              <a:rPr lang="en-IE" dirty="0" smtClean="0">
                <a:ea typeface="+mn-ea"/>
                <a:cs typeface="+mn-cs"/>
              </a:rPr>
              <a:t> (</a:t>
            </a:r>
            <a:r>
              <a:rPr lang="ro-RO" dirty="0" smtClean="0">
                <a:ea typeface="+mn-ea"/>
                <a:cs typeface="+mn-cs"/>
              </a:rPr>
              <a:t>un CSP</a:t>
            </a:r>
            <a:r>
              <a:rPr lang="en-IE" dirty="0" smtClean="0">
                <a:ea typeface="+mn-ea"/>
                <a:cs typeface="+mn-cs"/>
              </a:rPr>
              <a:t>)</a:t>
            </a:r>
          </a:p>
          <a:p>
            <a:r>
              <a:rPr lang="ro-RO" dirty="0" smtClean="0"/>
              <a:t>Asociaţie de Dezvoltare Intercomunitară</a:t>
            </a:r>
            <a:r>
              <a:rPr lang="en-IE" dirty="0" smtClean="0"/>
              <a:t> </a:t>
            </a:r>
          </a:p>
          <a:p>
            <a:pPr marL="568326" lvl="2">
              <a:spcBef>
                <a:spcPct val="50000"/>
              </a:spcBef>
              <a:buFont typeface="Courier New" pitchFamily="49" charset="0"/>
              <a:buChar char="o"/>
            </a:pPr>
            <a:r>
              <a:rPr lang="ro-RO" dirty="0" smtClean="0"/>
              <a:t>Este nevoie de o decizie a Consiliului Local</a:t>
            </a:r>
            <a:r>
              <a:rPr lang="en-IE" dirty="0" smtClean="0"/>
              <a:t> (</a:t>
            </a:r>
            <a:r>
              <a:rPr lang="ro-RO" dirty="0" smtClean="0"/>
              <a:t>un CSP</a:t>
            </a:r>
            <a:r>
              <a:rPr lang="en-IE" dirty="0" smtClean="0"/>
              <a:t>)</a:t>
            </a:r>
          </a:p>
          <a:p>
            <a:pPr marL="636588" lvl="2" indent="-192088">
              <a:spcBef>
                <a:spcPct val="50000"/>
              </a:spcBef>
              <a:buFont typeface="Courier New" pitchFamily="49" charset="0"/>
              <a:buChar char="o"/>
            </a:pPr>
            <a:r>
              <a:rPr lang="ro-RO" dirty="0" smtClean="0"/>
              <a:t>Municipalitatea conducătoare este solicitantul</a:t>
            </a:r>
            <a:endParaRPr lang="en-IE" dirty="0" smtClean="0"/>
          </a:p>
          <a:p>
            <a:pPr marL="192088" lvl="2" indent="-192088">
              <a:spcBef>
                <a:spcPct val="50000"/>
              </a:spcBef>
              <a:buFont typeface="Arial" pitchFamily="34" charset="0"/>
              <a:buChar char="•"/>
            </a:pPr>
            <a:r>
              <a:rPr lang="ro-RO" sz="2400" b="1" dirty="0" smtClean="0">
                <a:ea typeface="+mn-ea"/>
                <a:cs typeface="+mn-cs"/>
              </a:rPr>
              <a:t>Oraş</a:t>
            </a:r>
            <a:r>
              <a:rPr lang="en-US" sz="2400" b="1" dirty="0" smtClean="0">
                <a:ea typeface="+mn-ea"/>
                <a:cs typeface="+mn-cs"/>
              </a:rPr>
              <a:t>/</a:t>
            </a:r>
            <a:r>
              <a:rPr lang="ro-RO" sz="2400" b="1" dirty="0" smtClean="0">
                <a:ea typeface="+mn-ea"/>
                <a:cs typeface="+mn-cs"/>
              </a:rPr>
              <a:t>municipalitate în parteneriat cu un Operator Intern</a:t>
            </a:r>
            <a:r>
              <a:rPr lang="en-IE" sz="2400" b="1" dirty="0" smtClean="0">
                <a:ea typeface="+mn-ea"/>
                <a:cs typeface="+mn-cs"/>
              </a:rPr>
              <a:t> – </a:t>
            </a:r>
            <a:r>
              <a:rPr lang="ro-RO" sz="2400" b="1" dirty="0" smtClean="0">
                <a:ea typeface="+mn-ea"/>
                <a:cs typeface="+mn-cs"/>
              </a:rPr>
              <a:t>Acord de Parteneriat</a:t>
            </a:r>
            <a:endParaRPr lang="en-IE" sz="2400" b="1" dirty="0" smtClean="0">
              <a:ea typeface="+mn-ea"/>
              <a:cs typeface="+mn-cs"/>
            </a:endParaRPr>
          </a:p>
          <a:p>
            <a:pPr marL="636588" lvl="2" indent="-192088">
              <a:spcBef>
                <a:spcPct val="50000"/>
              </a:spcBef>
              <a:buFont typeface="Courier New" pitchFamily="49" charset="0"/>
              <a:buChar char="o"/>
            </a:pPr>
            <a:r>
              <a:rPr lang="ro-RO" dirty="0" smtClean="0"/>
              <a:t>Este nevoie de un acord de parteneriat</a:t>
            </a:r>
            <a:endParaRPr lang="en-IE" dirty="0" smtClean="0"/>
          </a:p>
          <a:p>
            <a:pPr marL="230188" lvl="2" indent="-192088">
              <a:spcBef>
                <a:spcPct val="50000"/>
              </a:spcBef>
              <a:buFont typeface="Arial" pitchFamily="34" charset="0"/>
              <a:buChar char="•"/>
            </a:pPr>
            <a:r>
              <a:rPr lang="ro-RO" sz="2400" b="1" dirty="0" smtClean="0">
                <a:ea typeface="+mn-ea"/>
                <a:cs typeface="+mn-cs"/>
              </a:rPr>
              <a:t>Procedurile de elaborare a Cererii de finanţare variază în funcţie de structura solicitantului</a:t>
            </a:r>
            <a:endParaRPr lang="en-IE" sz="2400" b="1" dirty="0" smtClean="0">
              <a:ea typeface="+mn-ea"/>
              <a:cs typeface="+mn-cs"/>
            </a:endParaRPr>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28</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 </a:t>
            </a:r>
            <a:r>
              <a:rPr lang="en-GB" dirty="0" smtClean="0"/>
              <a:t> 2015 </a:t>
            </a:r>
            <a:r>
              <a:rPr lang="ro-RO" dirty="0" smtClean="0"/>
              <a:t>–Seminar privind ajutorul de stat</a:t>
            </a:r>
            <a:endParaRPr lang="en-US" dirty="0"/>
          </a:p>
        </p:txBody>
      </p:sp>
    </p:spTree>
    <p:extLst>
      <p:ext uri="{BB962C8B-B14F-4D97-AF65-F5344CB8AC3E}">
        <p14:creationId xmlns="" xmlns:p14="http://schemas.microsoft.com/office/powerpoint/2010/main" val="41528064"/>
      </p:ext>
    </p:extLst>
  </p:cSld>
  <p:clrMapOvr>
    <a:masterClrMapping/>
  </p:clrMapOvr>
  <p:transition spd="med">
    <p:randomBa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615553"/>
          </a:xfrm>
        </p:spPr>
        <p:txBody>
          <a:bodyPr/>
          <a:lstStyle/>
          <a:p>
            <a:r>
              <a:rPr lang="en-GB" dirty="0" smtClean="0"/>
              <a:t>C</a:t>
            </a:r>
            <a:r>
              <a:rPr lang="ro-RO" dirty="0" smtClean="0"/>
              <a:t>ALCULUL COMPENSAŢIEI</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21B9F63D-F551-4257-8F18-B0C0BD5E4CB7}" type="slidenum">
              <a:rPr lang="en-US" smtClean="0"/>
              <a:pPr>
                <a:defRPr/>
              </a:pPr>
              <a:t>29</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1547161893"/>
      </p:ext>
    </p:extLst>
  </p:cSld>
  <p:clrMapOvr>
    <a:masterClrMapping/>
  </p:clrMapOvr>
  <p:transition spd="med">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ro-RO" dirty="0" smtClean="0"/>
              <a:t>Legislaţie UE</a:t>
            </a:r>
            <a:endParaRPr lang="en-GB" dirty="0"/>
          </a:p>
        </p:txBody>
      </p:sp>
      <p:sp>
        <p:nvSpPr>
          <p:cNvPr id="3" name="Content Placeholder 2"/>
          <p:cNvSpPr>
            <a:spLocks noGrp="1"/>
          </p:cNvSpPr>
          <p:nvPr>
            <p:ph idx="1"/>
          </p:nvPr>
        </p:nvSpPr>
        <p:spPr>
          <a:xfrm>
            <a:off x="668062" y="775756"/>
            <a:ext cx="7807325" cy="5078313"/>
          </a:xfrm>
        </p:spPr>
        <p:txBody>
          <a:bodyPr/>
          <a:lstStyle/>
          <a:p>
            <a:r>
              <a:rPr lang="en-GB" dirty="0" smtClean="0"/>
              <a:t>TFEU</a:t>
            </a:r>
          </a:p>
          <a:p>
            <a:pPr marL="0" indent="0">
              <a:buNone/>
            </a:pPr>
            <a:r>
              <a:rPr lang="ro-RO" sz="2000" b="0" dirty="0" smtClean="0"/>
              <a:t>Articolul 107 din TFUE stabilește o ipoteză de incompatibilitate cu piața internă a oricărei măsuri de stat care denaturează sau amenință să denatureze concurența.</a:t>
            </a:r>
            <a:endParaRPr lang="en-IE" sz="2000" b="0" dirty="0" smtClean="0"/>
          </a:p>
          <a:p>
            <a:pPr marL="0" indent="0">
              <a:buNone/>
            </a:pPr>
            <a:r>
              <a:rPr lang="ro-RO" sz="2000" b="0" dirty="0" smtClean="0"/>
              <a:t>Impune obligația de a notifica orice Măsură de Ajutor de Stat, pentru a asigura conformitatea cu normele UE.</a:t>
            </a:r>
            <a:endParaRPr lang="en-GB" sz="2000" b="0" dirty="0" smtClean="0"/>
          </a:p>
          <a:p>
            <a:r>
              <a:rPr lang="en-GB" dirty="0" err="1" smtClean="0"/>
              <a:t>Reg</a:t>
            </a:r>
            <a:r>
              <a:rPr lang="ro-RO" dirty="0" err="1" smtClean="0"/>
              <a:t>ulamentul</a:t>
            </a:r>
            <a:r>
              <a:rPr lang="en-GB" dirty="0" smtClean="0"/>
              <a:t> (CE) </a:t>
            </a:r>
            <a:r>
              <a:rPr lang="ro-RO" dirty="0" smtClean="0"/>
              <a:t>Nr </a:t>
            </a:r>
            <a:r>
              <a:rPr lang="en-GB" dirty="0" smtClean="0"/>
              <a:t>1370/ 2007</a:t>
            </a:r>
          </a:p>
          <a:p>
            <a:pPr marL="0" indent="0">
              <a:buNone/>
            </a:pPr>
            <a:r>
              <a:rPr lang="ro-RO" sz="2000" b="0" dirty="0" smtClean="0"/>
              <a:t>Compensaţia de stat acordată în conformitate cu Regulamentul este scutită de notificare prealabilă.</a:t>
            </a:r>
            <a:r>
              <a:rPr lang="en-IE" sz="2000" b="0" dirty="0" smtClean="0"/>
              <a:t> </a:t>
            </a:r>
          </a:p>
          <a:p>
            <a:pPr marL="0" indent="0">
              <a:buNone/>
            </a:pPr>
            <a:r>
              <a:rPr lang="en-IE" sz="2000" b="0" dirty="0" smtClean="0"/>
              <a:t>Regula</a:t>
            </a:r>
            <a:r>
              <a:rPr lang="ro-RO" sz="2000" b="0" dirty="0" err="1" smtClean="0"/>
              <a:t>mentul</a:t>
            </a:r>
            <a:r>
              <a:rPr lang="en-IE" sz="2000" b="0" dirty="0" smtClean="0"/>
              <a:t> 1370/2007 </a:t>
            </a:r>
            <a:r>
              <a:rPr lang="ro-RO" sz="2000" b="0" dirty="0" smtClean="0"/>
              <a:t>a intrat în vigoare la 3 decembrie</a:t>
            </a:r>
            <a:r>
              <a:rPr lang="en-IE" sz="2000" b="0" dirty="0" smtClean="0"/>
              <a:t> </a:t>
            </a:r>
            <a:r>
              <a:rPr lang="en-IE" sz="2000" b="0" dirty="0"/>
              <a:t>2009</a:t>
            </a:r>
            <a:r>
              <a:rPr lang="en-IE" sz="2000" b="0" dirty="0" smtClean="0"/>
              <a:t>.</a:t>
            </a:r>
          </a:p>
          <a:p>
            <a:pPr marL="0" indent="0">
              <a:buNone/>
            </a:pPr>
            <a:r>
              <a:rPr lang="ro-RO" sz="2000" b="0" dirty="0" smtClean="0"/>
              <a:t>A introdus obligația de a încheia un CSP pentru executarea unei OSP și, de asemenea, stabilește norme de atribuire a serviciilor de TP.</a:t>
            </a:r>
            <a:endParaRPr lang="en-GB" sz="2000" b="0"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3</a:t>
            </a:fld>
            <a:endParaRPr lang="en-US" dirty="0"/>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3914542098"/>
      </p:ext>
    </p:extLst>
  </p:cSld>
  <p:clrMapOvr>
    <a:masterClrMapping/>
  </p:clrMapOvr>
  <p:transition spd="med">
    <p:randomBa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988" y="1300163"/>
            <a:ext cx="7807325" cy="4939814"/>
          </a:xfrm>
        </p:spPr>
        <p:txBody>
          <a:bodyPr/>
          <a:lstStyle/>
          <a:p>
            <a:r>
              <a:rPr lang="en-GB" dirty="0" smtClean="0"/>
              <a:t>C</a:t>
            </a:r>
            <a:r>
              <a:rPr lang="ro-RO" dirty="0" err="1" smtClean="0"/>
              <a:t>ompensaţia</a:t>
            </a:r>
            <a:r>
              <a:rPr lang="ro-RO" dirty="0" smtClean="0"/>
              <a:t> se calculează conform regulilor stabilite la Anexa la Regulamentul </a:t>
            </a:r>
            <a:r>
              <a:rPr lang="en-US" dirty="0" smtClean="0"/>
              <a:t>(CE) Nr.</a:t>
            </a:r>
            <a:r>
              <a:rPr lang="en-GB" dirty="0" smtClean="0"/>
              <a:t> 1370, </a:t>
            </a:r>
            <a:r>
              <a:rPr lang="en-GB" dirty="0" err="1" smtClean="0"/>
              <a:t>astfel</a:t>
            </a:r>
            <a:r>
              <a:rPr lang="en-GB" dirty="0" smtClean="0"/>
              <a:t>:</a:t>
            </a:r>
          </a:p>
          <a:p>
            <a:pPr marL="750888"/>
            <a:r>
              <a:rPr lang="en-US" sz="1800" dirty="0" err="1" smtClean="0"/>
              <a:t>Efect</a:t>
            </a:r>
            <a:r>
              <a:rPr lang="en-US" sz="1800" dirty="0" smtClean="0"/>
              <a:t> </a:t>
            </a:r>
            <a:r>
              <a:rPr lang="en-US" sz="1800" dirty="0" err="1" smtClean="0"/>
              <a:t>financiar</a:t>
            </a:r>
            <a:r>
              <a:rPr lang="en-US" sz="1800" dirty="0" smtClean="0"/>
              <a:t> net =</a:t>
            </a:r>
          </a:p>
          <a:p>
            <a:pPr marL="1093788"/>
            <a:r>
              <a:rPr lang="en-US" sz="1800" dirty="0" err="1" smtClean="0"/>
              <a:t>Costurile</a:t>
            </a:r>
            <a:r>
              <a:rPr lang="en-US" sz="1800" dirty="0" smtClean="0"/>
              <a:t> </a:t>
            </a:r>
            <a:r>
              <a:rPr lang="en-US" sz="1800" b="0" dirty="0" err="1" smtClean="0"/>
              <a:t>suportate</a:t>
            </a:r>
            <a:r>
              <a:rPr lang="en-US" sz="1800" b="0" dirty="0" smtClean="0"/>
              <a:t> </a:t>
            </a:r>
            <a:r>
              <a:rPr lang="ro-RO" sz="1800" b="0" dirty="0" smtClean="0"/>
              <a:t>în legătură cu o obligaţie de serviciu public</a:t>
            </a:r>
            <a:endParaRPr lang="en-US" sz="1800" b="0" dirty="0" smtClean="0"/>
          </a:p>
          <a:p>
            <a:pPr marL="1093788"/>
            <a:r>
              <a:rPr lang="en-US" sz="1800" dirty="0" smtClean="0"/>
              <a:t>Minus</a:t>
            </a:r>
            <a:r>
              <a:rPr lang="ro-RO" sz="1800" dirty="0" smtClean="0"/>
              <a:t> eventualele efecte financiare pozitive</a:t>
            </a:r>
            <a:r>
              <a:rPr lang="en-US" sz="1800" dirty="0" smtClean="0"/>
              <a:t> </a:t>
            </a:r>
            <a:r>
              <a:rPr lang="en-US" sz="1800" b="0" dirty="0" err="1" smtClean="0"/>
              <a:t>ge</a:t>
            </a:r>
            <a:r>
              <a:rPr lang="ro-RO" sz="1800" b="0" dirty="0" err="1" smtClean="0"/>
              <a:t>nerate</a:t>
            </a:r>
            <a:r>
              <a:rPr lang="ro-RO" sz="1800" b="0" dirty="0" smtClean="0"/>
              <a:t> în cadrul reţelei exploatate în temeiul obligaţiei</a:t>
            </a:r>
            <a:r>
              <a:rPr lang="en-US" sz="1800" b="0" dirty="0" smtClean="0"/>
              <a:t>/</a:t>
            </a:r>
            <a:r>
              <a:rPr lang="en-US" sz="1800" b="0" dirty="0" err="1" smtClean="0"/>
              <a:t>obli</a:t>
            </a:r>
            <a:r>
              <a:rPr lang="ro-RO" sz="1800" b="0" dirty="0" err="1" smtClean="0"/>
              <a:t>gaţiilor</a:t>
            </a:r>
            <a:r>
              <a:rPr lang="ro-RO" sz="1800" b="0" dirty="0" smtClean="0"/>
              <a:t> de serviciu public în cauză</a:t>
            </a:r>
            <a:endParaRPr lang="en-US" sz="1800" b="0" dirty="0" smtClean="0"/>
          </a:p>
          <a:p>
            <a:pPr marL="1093788"/>
            <a:r>
              <a:rPr lang="en-US" sz="1800" dirty="0" smtClean="0"/>
              <a:t>Minus </a:t>
            </a:r>
            <a:r>
              <a:rPr lang="ro-RO" sz="1800" dirty="0" smtClean="0"/>
              <a:t>sumele încasate din tarife</a:t>
            </a:r>
            <a:r>
              <a:rPr lang="en-US" sz="1800" dirty="0" smtClean="0"/>
              <a:t> </a:t>
            </a:r>
            <a:r>
              <a:rPr lang="ro-RO" sz="1800" b="0" dirty="0" smtClean="0"/>
              <a:t>sau orice alte venituri generate în îndeplinirea obligaţiei</a:t>
            </a:r>
            <a:r>
              <a:rPr lang="en-US" sz="1800" b="0" dirty="0" smtClean="0"/>
              <a:t>/</a:t>
            </a:r>
            <a:r>
              <a:rPr lang="en-US" sz="1800" b="0" dirty="0" err="1" smtClean="0"/>
              <a:t>obliga</a:t>
            </a:r>
            <a:r>
              <a:rPr lang="ro-RO" sz="1800" b="0" dirty="0" err="1" smtClean="0"/>
              <a:t>ţiilor</a:t>
            </a:r>
            <a:r>
              <a:rPr lang="ro-RO" sz="1800" b="0" dirty="0" smtClean="0"/>
              <a:t> de serviciu public în cauză</a:t>
            </a:r>
            <a:endParaRPr lang="en-US" sz="1800" b="0" dirty="0" smtClean="0"/>
          </a:p>
          <a:p>
            <a:pPr marL="1093788"/>
            <a:r>
              <a:rPr lang="en-US" sz="1800" dirty="0" smtClean="0"/>
              <a:t>Plus </a:t>
            </a:r>
            <a:r>
              <a:rPr lang="ro-RO" sz="1800" dirty="0" smtClean="0"/>
              <a:t>un profit rezonabil</a:t>
            </a:r>
            <a:endParaRPr lang="en-GB" sz="1800" dirty="0" smtClean="0"/>
          </a:p>
          <a:p>
            <a:r>
              <a:rPr lang="ro-RO" dirty="0" smtClean="0"/>
              <a:t>Ipotezele de calcul trebuie să fie clare şi calculul trebuie să fie transparent </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30</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
        <p:nvSpPr>
          <p:cNvPr id="6" name="Title 5"/>
          <p:cNvSpPr>
            <a:spLocks noGrp="1"/>
          </p:cNvSpPr>
          <p:nvPr>
            <p:ph type="title"/>
          </p:nvPr>
        </p:nvSpPr>
        <p:spPr/>
        <p:txBody>
          <a:bodyPr/>
          <a:lstStyle/>
          <a:p>
            <a:endParaRPr lang="en-US" dirty="0"/>
          </a:p>
        </p:txBody>
      </p:sp>
    </p:spTree>
    <p:extLst>
      <p:ext uri="{BB962C8B-B14F-4D97-AF65-F5344CB8AC3E}">
        <p14:creationId xmlns="" xmlns:p14="http://schemas.microsoft.com/office/powerpoint/2010/main" val="31300321"/>
      </p:ext>
    </p:extLst>
  </p:cSld>
  <p:clrMapOvr>
    <a:masterClrMapping/>
  </p:clrMapOvr>
  <p:transition spd="med">
    <p:randomBa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615553"/>
          </a:xfrm>
        </p:spPr>
        <p:txBody>
          <a:bodyPr/>
          <a:lstStyle/>
          <a:p>
            <a:r>
              <a:rPr lang="en-GB" dirty="0" smtClean="0"/>
              <a:t>Project opportunities</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21B9F63D-F551-4257-8F18-B0C0BD5E4CB7}" type="slidenum">
              <a:rPr lang="en-US" smtClean="0"/>
              <a:pPr>
                <a:defRPr/>
              </a:pPr>
              <a:t>31</a:t>
            </a:fld>
            <a:endParaRPr lang="en-US"/>
          </a:p>
        </p:txBody>
      </p:sp>
      <p:sp>
        <p:nvSpPr>
          <p:cNvPr id="5" name="Footer Placeholder 4"/>
          <p:cNvSpPr>
            <a:spLocks noGrp="1"/>
          </p:cNvSpPr>
          <p:nvPr>
            <p:ph type="ftr" sz="quarter" idx="11"/>
          </p:nvPr>
        </p:nvSpPr>
        <p:spPr/>
        <p:txBody>
          <a:bodyPr/>
          <a:lstStyle/>
          <a:p>
            <a:pPr>
              <a:defRPr/>
            </a:pPr>
            <a:r>
              <a:rPr lang="en-GB" dirty="0" smtClean="0"/>
              <a:t>26 November 2015 – State aid workshop</a:t>
            </a:r>
            <a:endParaRPr lang="en-US" dirty="0"/>
          </a:p>
        </p:txBody>
      </p:sp>
    </p:spTree>
    <p:extLst>
      <p:ext uri="{BB962C8B-B14F-4D97-AF65-F5344CB8AC3E}">
        <p14:creationId xmlns:p14="http://schemas.microsoft.com/office/powerpoint/2010/main" xmlns="" val="2077513495"/>
      </p:ext>
    </p:extLst>
  </p:cSld>
  <p:clrMapOvr>
    <a:masterClrMapping/>
  </p:clrMapOvr>
  <p:transition spd="med">
    <p:randomBa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pPr lvl="1"/>
            <a:r>
              <a:rPr lang="en-GB" dirty="0" smtClean="0"/>
              <a:t>Potential components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3504628062"/>
              </p:ext>
            </p:extLst>
          </p:nvPr>
        </p:nvGraphicFramePr>
        <p:xfrm>
          <a:off x="611188" y="2060575"/>
          <a:ext cx="7807324" cy="3606800"/>
        </p:xfrm>
        <a:graphic>
          <a:graphicData uri="http://schemas.openxmlformats.org/drawingml/2006/table">
            <a:tbl>
              <a:tblPr firstRow="1" bandRow="1">
                <a:tableStyleId>{5C22544A-7EE6-4342-B048-85BDC9FD1C3A}</a:tableStyleId>
              </a:tblPr>
              <a:tblGrid>
                <a:gridCol w="720452"/>
                <a:gridCol w="3183210"/>
                <a:gridCol w="1785342"/>
                <a:gridCol w="2118320"/>
              </a:tblGrid>
              <a:tr h="370840">
                <a:tc>
                  <a:txBody>
                    <a:bodyPr/>
                    <a:lstStyle/>
                    <a:p>
                      <a:r>
                        <a:rPr lang="en-GB" dirty="0" smtClean="0"/>
                        <a:t>A</a:t>
                      </a:r>
                      <a:endParaRPr lang="en-GB" dirty="0"/>
                    </a:p>
                  </a:txBody>
                  <a:tcPr/>
                </a:tc>
                <a:tc>
                  <a:txBody>
                    <a:bodyPr/>
                    <a:lstStyle/>
                    <a:p>
                      <a:r>
                        <a:rPr lang="en-GB" dirty="0" smtClean="0"/>
                        <a:t>NEW</a:t>
                      </a:r>
                      <a:endParaRPr lang="en-GB" dirty="0"/>
                    </a:p>
                  </a:txBody>
                  <a:tcPr/>
                </a:tc>
                <a:tc>
                  <a:txBody>
                    <a:bodyPr/>
                    <a:lstStyle/>
                    <a:p>
                      <a:r>
                        <a:rPr lang="en-GB" dirty="0" smtClean="0"/>
                        <a:t>Number of operators</a:t>
                      </a:r>
                      <a:endParaRPr lang="en-GB" dirty="0"/>
                    </a:p>
                  </a:txBody>
                  <a:tcPr/>
                </a:tc>
                <a:tc>
                  <a:txBody>
                    <a:bodyPr/>
                    <a:lstStyle/>
                    <a:p>
                      <a:r>
                        <a:rPr lang="en-GB" dirty="0" smtClean="0"/>
                        <a:t>Asset class</a:t>
                      </a:r>
                      <a:endParaRPr lang="en-GB" dirty="0"/>
                    </a:p>
                  </a:txBody>
                  <a:tcPr/>
                </a:tc>
              </a:tr>
              <a:tr h="370840">
                <a:tc>
                  <a:txBody>
                    <a:bodyPr/>
                    <a:lstStyle/>
                    <a:p>
                      <a:r>
                        <a:rPr lang="en-GB" dirty="0" smtClean="0"/>
                        <a:t>1</a:t>
                      </a:r>
                      <a:endParaRPr lang="en-GB" dirty="0"/>
                    </a:p>
                  </a:txBody>
                  <a:tcPr/>
                </a:tc>
                <a:tc>
                  <a:txBody>
                    <a:bodyPr/>
                    <a:lstStyle/>
                    <a:p>
                      <a:r>
                        <a:rPr lang="en-GB" dirty="0" smtClean="0"/>
                        <a:t>Tracks</a:t>
                      </a:r>
                      <a:endParaRPr lang="en-GB" dirty="0"/>
                    </a:p>
                  </a:txBody>
                  <a:tcPr/>
                </a:tc>
                <a:tc>
                  <a:txBody>
                    <a:bodyPr/>
                    <a:lstStyle/>
                    <a:p>
                      <a:r>
                        <a:rPr lang="en-GB" dirty="0" smtClean="0"/>
                        <a:t>Single/multiple</a:t>
                      </a:r>
                      <a:endParaRPr lang="en-GB" dirty="0"/>
                    </a:p>
                  </a:txBody>
                  <a:tcPr/>
                </a:tc>
                <a:tc>
                  <a:txBody>
                    <a:bodyPr/>
                    <a:lstStyle/>
                    <a:p>
                      <a:r>
                        <a:rPr lang="en-GB" dirty="0" smtClean="0"/>
                        <a:t>Embedded</a:t>
                      </a:r>
                      <a:endParaRPr lang="en-GB" dirty="0"/>
                    </a:p>
                  </a:txBody>
                  <a:tcPr/>
                </a:tc>
              </a:tr>
              <a:tr h="370840">
                <a:tc>
                  <a:txBody>
                    <a:bodyPr/>
                    <a:lstStyle/>
                    <a:p>
                      <a:r>
                        <a:rPr lang="en-GB" dirty="0" smtClean="0"/>
                        <a:t>2</a:t>
                      </a:r>
                      <a:endParaRPr lang="en-GB" dirty="0"/>
                    </a:p>
                  </a:txBody>
                  <a:tcPr/>
                </a:tc>
                <a:tc>
                  <a:txBody>
                    <a:bodyPr/>
                    <a:lstStyle/>
                    <a:p>
                      <a:r>
                        <a:rPr lang="en-GB" dirty="0" smtClean="0"/>
                        <a:t>Passenger stations</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Single/multiple</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Operational</a:t>
                      </a:r>
                      <a:endParaRPr lang="en-GB" dirty="0"/>
                    </a:p>
                  </a:txBody>
                  <a:tcPr/>
                </a:tc>
              </a:tr>
              <a:tr h="370840">
                <a:tc>
                  <a:txBody>
                    <a:bodyPr/>
                    <a:lstStyle/>
                    <a:p>
                      <a:r>
                        <a:rPr lang="en-GB" dirty="0" smtClean="0"/>
                        <a:t>3</a:t>
                      </a:r>
                      <a:endParaRPr lang="en-GB" dirty="0"/>
                    </a:p>
                  </a:txBody>
                  <a:tcPr/>
                </a:tc>
                <a:tc>
                  <a:txBody>
                    <a:bodyPr/>
                    <a:lstStyle/>
                    <a:p>
                      <a:r>
                        <a:rPr lang="en-GB" dirty="0" smtClean="0"/>
                        <a:t>Ticketing</a:t>
                      </a:r>
                      <a:endParaRPr lang="en-GB" dirty="0"/>
                    </a:p>
                  </a:txBody>
                  <a:tcPr/>
                </a:tc>
                <a:tc>
                  <a:txBody>
                    <a:bodyPr/>
                    <a:lstStyle/>
                    <a:p>
                      <a:r>
                        <a:rPr lang="en-GB" dirty="0" smtClean="0"/>
                        <a:t>Usually multiple</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Operational</a:t>
                      </a:r>
                      <a:endParaRPr lang="en-GB" dirty="0"/>
                    </a:p>
                  </a:txBody>
                  <a:tcPr/>
                </a:tc>
              </a:tr>
              <a:tr h="370840">
                <a:tc>
                  <a:txBody>
                    <a:bodyPr/>
                    <a:lstStyle/>
                    <a:p>
                      <a:r>
                        <a:rPr lang="en-GB" dirty="0" smtClean="0"/>
                        <a:t>4</a:t>
                      </a:r>
                      <a:endParaRPr lang="en-GB" dirty="0"/>
                    </a:p>
                  </a:txBody>
                  <a:tcPr/>
                </a:tc>
                <a:tc>
                  <a:txBody>
                    <a:bodyPr/>
                    <a:lstStyle/>
                    <a:p>
                      <a:r>
                        <a:rPr lang="en-GB" dirty="0" smtClean="0"/>
                        <a:t>Maintenance depots</a:t>
                      </a:r>
                      <a:endParaRPr lang="en-GB" dirty="0"/>
                    </a:p>
                  </a:txBody>
                  <a:tcPr/>
                </a:tc>
                <a:tc>
                  <a:txBody>
                    <a:bodyPr/>
                    <a:lstStyle/>
                    <a:p>
                      <a:r>
                        <a:rPr lang="en-GB" dirty="0" smtClean="0"/>
                        <a:t>Usually single</a:t>
                      </a:r>
                      <a:endParaRPr lang="en-GB" dirty="0"/>
                    </a:p>
                  </a:txBody>
                  <a:tcPr/>
                </a:tc>
                <a:tc>
                  <a:txBody>
                    <a:bodyPr/>
                    <a:lstStyle/>
                    <a:p>
                      <a:r>
                        <a:rPr lang="en-GB" dirty="0" smtClean="0"/>
                        <a:t>Operational</a:t>
                      </a:r>
                      <a:endParaRPr lang="en-GB" dirty="0"/>
                    </a:p>
                  </a:txBody>
                  <a:tcPr/>
                </a:tc>
              </a:tr>
              <a:tr h="370840">
                <a:tc>
                  <a:txBody>
                    <a:bodyPr/>
                    <a:lstStyle/>
                    <a:p>
                      <a:r>
                        <a:rPr lang="en-GB" dirty="0" smtClean="0"/>
                        <a:t>5</a:t>
                      </a:r>
                      <a:endParaRPr lang="en-GB" dirty="0"/>
                    </a:p>
                  </a:txBody>
                  <a:tcPr/>
                </a:tc>
                <a:tc>
                  <a:txBody>
                    <a:bodyPr/>
                    <a:lstStyle/>
                    <a:p>
                      <a:r>
                        <a:rPr lang="en-GB" dirty="0" smtClean="0"/>
                        <a:t>Rolling Stock</a:t>
                      </a:r>
                      <a:endParaRPr lang="en-GB" dirty="0"/>
                    </a:p>
                  </a:txBody>
                  <a:tcPr/>
                </a:tc>
                <a:tc>
                  <a:txBody>
                    <a:bodyPr/>
                    <a:lstStyle/>
                    <a:p>
                      <a:r>
                        <a:rPr lang="en-GB" dirty="0" smtClean="0"/>
                        <a:t>Single</a:t>
                      </a:r>
                      <a:endParaRPr lang="en-GB" dirty="0"/>
                    </a:p>
                  </a:txBody>
                  <a:tcPr/>
                </a:tc>
                <a:tc>
                  <a:txBody>
                    <a:bodyPr/>
                    <a:lstStyle/>
                    <a:p>
                      <a:r>
                        <a:rPr lang="en-GB" dirty="0" smtClean="0"/>
                        <a:t>Rolling stock</a:t>
                      </a:r>
                      <a:endParaRPr lang="en-GB" dirty="0"/>
                    </a:p>
                  </a:txBody>
                  <a:tcPr/>
                </a:tc>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tr>
              <a:tr h="370840">
                <a:tc>
                  <a:txBody>
                    <a:bodyPr/>
                    <a:lstStyle/>
                    <a:p>
                      <a:r>
                        <a:rPr lang="en-GB" dirty="0" smtClean="0"/>
                        <a:t>B</a:t>
                      </a:r>
                      <a:endParaRPr lang="en-GB" dirty="0"/>
                    </a:p>
                  </a:txBody>
                  <a:tcPr/>
                </a:tc>
                <a:tc>
                  <a:txBody>
                    <a:bodyPr/>
                    <a:lstStyle/>
                    <a:p>
                      <a:r>
                        <a:rPr lang="en-GB" dirty="0" smtClean="0"/>
                        <a:t>Modernisation</a:t>
                      </a:r>
                      <a:endParaRPr lang="en-GB" dirty="0"/>
                    </a:p>
                  </a:txBody>
                  <a:tcPr/>
                </a:tc>
                <a:tc>
                  <a:txBody>
                    <a:bodyPr/>
                    <a:lstStyle/>
                    <a:p>
                      <a:endParaRPr lang="en-GB"/>
                    </a:p>
                  </a:txBody>
                  <a:tcPr/>
                </a:tc>
                <a:tc>
                  <a:txBody>
                    <a:bodyPr/>
                    <a:lstStyle/>
                    <a:p>
                      <a:endParaRPr lang="en-GB"/>
                    </a:p>
                  </a:txBody>
                  <a:tcPr/>
                </a:tc>
              </a:tr>
              <a:tr h="370840">
                <a:tc>
                  <a:txBody>
                    <a:bodyPr/>
                    <a:lstStyle/>
                    <a:p>
                      <a:endParaRPr lang="en-GB"/>
                    </a:p>
                  </a:txBody>
                  <a:tcPr/>
                </a:tc>
                <a:tc>
                  <a:txBody>
                    <a:bodyPr/>
                    <a:lstStyle/>
                    <a:p>
                      <a:r>
                        <a:rPr lang="en-GB" dirty="0" smtClean="0"/>
                        <a:t>All [perhaps not ticketing?]</a:t>
                      </a:r>
                      <a:endParaRPr lang="en-GB" dirty="0"/>
                    </a:p>
                  </a:txBody>
                  <a:tcPr/>
                </a:tc>
                <a:tc>
                  <a:txBody>
                    <a:bodyPr/>
                    <a:lstStyle/>
                    <a:p>
                      <a:endParaRPr lang="en-GB"/>
                    </a:p>
                  </a:txBody>
                  <a:tcPr/>
                </a:tc>
                <a:tc>
                  <a:txBody>
                    <a:bodyPr/>
                    <a:lstStyle/>
                    <a:p>
                      <a:endParaRPr lang="en-GB"/>
                    </a:p>
                  </a:txBody>
                  <a:tcPr/>
                </a:tc>
              </a:tr>
            </a:tbl>
          </a:graphicData>
        </a:graphic>
      </p:graphicFrame>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32</a:t>
            </a:fld>
            <a:endParaRPr lang="en-US"/>
          </a:p>
        </p:txBody>
      </p:sp>
      <p:sp>
        <p:nvSpPr>
          <p:cNvPr id="5" name="Footer Placeholder 4"/>
          <p:cNvSpPr>
            <a:spLocks noGrp="1"/>
          </p:cNvSpPr>
          <p:nvPr>
            <p:ph type="ftr" sz="quarter" idx="11"/>
          </p:nvPr>
        </p:nvSpPr>
        <p:spPr/>
        <p:txBody>
          <a:bodyPr/>
          <a:lstStyle/>
          <a:p>
            <a:pPr>
              <a:defRPr/>
            </a:pPr>
            <a:r>
              <a:rPr lang="en-GB" dirty="0" smtClean="0"/>
              <a:t>26 November 2015 – State Aid Workshop</a:t>
            </a:r>
            <a:endParaRPr lang="en-US" dirty="0"/>
          </a:p>
        </p:txBody>
      </p:sp>
    </p:spTree>
    <p:extLst>
      <p:ext uri="{BB962C8B-B14F-4D97-AF65-F5344CB8AC3E}">
        <p14:creationId xmlns:p14="http://schemas.microsoft.com/office/powerpoint/2010/main" xmlns="" val="3297969768"/>
      </p:ext>
    </p:extLst>
  </p:cSld>
  <p:clrMapOvr>
    <a:masterClrMapping/>
  </p:clrMapOvr>
  <p:transition spd="med">
    <p:randomBa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pPr lvl="1"/>
            <a:r>
              <a:rPr lang="en-GB" dirty="0" smtClean="0"/>
              <a:t>EU Financing :Basic steps to a “good” project</a:t>
            </a:r>
            <a:endParaRPr lang="en-GB" dirty="0"/>
          </a:p>
        </p:txBody>
      </p:sp>
      <p:sp>
        <p:nvSpPr>
          <p:cNvPr id="3" name="Content Placeholder 2"/>
          <p:cNvSpPr>
            <a:spLocks noGrp="1"/>
          </p:cNvSpPr>
          <p:nvPr>
            <p:ph idx="1"/>
          </p:nvPr>
        </p:nvSpPr>
        <p:spPr>
          <a:xfrm>
            <a:off x="611560" y="2060848"/>
            <a:ext cx="7807325" cy="2400657"/>
          </a:xfrm>
        </p:spPr>
        <p:txBody>
          <a:bodyPr/>
          <a:lstStyle/>
          <a:p>
            <a:r>
              <a:rPr lang="en-GB" dirty="0" smtClean="0"/>
              <a:t>OP synergy with Priority axes 3.2 and 4.1 </a:t>
            </a:r>
          </a:p>
          <a:p>
            <a:r>
              <a:rPr lang="en-GB" dirty="0" smtClean="0"/>
              <a:t>Possible routes = No State Aid or Compatible State Aid</a:t>
            </a:r>
          </a:p>
          <a:p>
            <a:r>
              <a:rPr lang="en-GB" dirty="0" smtClean="0"/>
              <a:t>All 1370 compliant</a:t>
            </a:r>
          </a:p>
          <a:p>
            <a:r>
              <a:rPr lang="en-GB" dirty="0" smtClean="0"/>
              <a:t>Public service contract</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33</a:t>
            </a:fld>
            <a:endParaRPr lang="en-US"/>
          </a:p>
        </p:txBody>
      </p:sp>
      <p:sp>
        <p:nvSpPr>
          <p:cNvPr id="5" name="Footer Placeholder 4"/>
          <p:cNvSpPr>
            <a:spLocks noGrp="1"/>
          </p:cNvSpPr>
          <p:nvPr>
            <p:ph type="ftr" sz="quarter" idx="11"/>
          </p:nvPr>
        </p:nvSpPr>
        <p:spPr/>
        <p:txBody>
          <a:bodyPr/>
          <a:lstStyle/>
          <a:p>
            <a:pPr>
              <a:defRPr/>
            </a:pPr>
            <a:r>
              <a:rPr lang="en-GB" dirty="0" smtClean="0"/>
              <a:t>26 November 2015 – State Aid Workshop</a:t>
            </a:r>
            <a:endParaRPr lang="en-US" dirty="0"/>
          </a:p>
        </p:txBody>
      </p:sp>
    </p:spTree>
    <p:extLst>
      <p:ext uri="{BB962C8B-B14F-4D97-AF65-F5344CB8AC3E}">
        <p14:creationId xmlns:p14="http://schemas.microsoft.com/office/powerpoint/2010/main" xmlns="" val="307812984"/>
      </p:ext>
    </p:extLst>
  </p:cSld>
  <p:clrMapOvr>
    <a:masterClrMapping/>
  </p:clrMapOvr>
  <p:transition spd="med">
    <p:randomBa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pPr lvl="1"/>
            <a:r>
              <a:rPr lang="en-GB" dirty="0" smtClean="0"/>
              <a:t>Administrative Arrangements/options</a:t>
            </a:r>
            <a:endParaRPr lang="en-GB" dirty="0"/>
          </a:p>
        </p:txBody>
      </p:sp>
      <p:sp>
        <p:nvSpPr>
          <p:cNvPr id="3" name="Content Placeholder 2"/>
          <p:cNvSpPr>
            <a:spLocks noGrp="1"/>
          </p:cNvSpPr>
          <p:nvPr>
            <p:ph idx="1"/>
          </p:nvPr>
        </p:nvSpPr>
        <p:spPr>
          <a:xfrm>
            <a:off x="611560" y="2060848"/>
            <a:ext cx="7807325" cy="3323987"/>
          </a:xfrm>
        </p:spPr>
        <p:txBody>
          <a:bodyPr/>
          <a:lstStyle/>
          <a:p>
            <a:r>
              <a:rPr lang="en-GB" dirty="0" smtClean="0"/>
              <a:t>Specialised department</a:t>
            </a:r>
          </a:p>
          <a:p>
            <a:r>
              <a:rPr lang="en-GB" dirty="0" smtClean="0"/>
              <a:t>Delegated administration: internal operator</a:t>
            </a:r>
          </a:p>
          <a:p>
            <a:r>
              <a:rPr lang="en-GB" dirty="0"/>
              <a:t>Delegated administration: </a:t>
            </a:r>
            <a:r>
              <a:rPr lang="en-GB" dirty="0" smtClean="0"/>
              <a:t>external operator (through competitive tender)</a:t>
            </a:r>
          </a:p>
          <a:p>
            <a:r>
              <a:rPr lang="en-GB" dirty="0" err="1" smtClean="0"/>
              <a:t>Regia</a:t>
            </a:r>
            <a:r>
              <a:rPr lang="en-GB" dirty="0" smtClean="0"/>
              <a:t> </a:t>
            </a:r>
            <a:r>
              <a:rPr lang="en-GB" dirty="0" err="1" smtClean="0"/>
              <a:t>Autonom</a:t>
            </a:r>
            <a:r>
              <a:rPr lang="en-GB" dirty="0" smtClean="0"/>
              <a:t> (pre new Law, joint application with CA?)</a:t>
            </a:r>
            <a:endParaRPr lang="en-GB" dirty="0"/>
          </a:p>
          <a:p>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34</a:t>
            </a:fld>
            <a:endParaRPr lang="en-US"/>
          </a:p>
        </p:txBody>
      </p:sp>
      <p:sp>
        <p:nvSpPr>
          <p:cNvPr id="5" name="Footer Placeholder 4"/>
          <p:cNvSpPr>
            <a:spLocks noGrp="1"/>
          </p:cNvSpPr>
          <p:nvPr>
            <p:ph type="ftr" sz="quarter" idx="11"/>
          </p:nvPr>
        </p:nvSpPr>
        <p:spPr/>
        <p:txBody>
          <a:bodyPr/>
          <a:lstStyle/>
          <a:p>
            <a:pPr>
              <a:defRPr/>
            </a:pPr>
            <a:r>
              <a:rPr lang="en-GB" dirty="0" smtClean="0"/>
              <a:t>26 November 2015 – State Aid Workshop</a:t>
            </a:r>
            <a:endParaRPr lang="en-US" dirty="0"/>
          </a:p>
        </p:txBody>
      </p:sp>
    </p:spTree>
    <p:extLst>
      <p:ext uri="{BB962C8B-B14F-4D97-AF65-F5344CB8AC3E}">
        <p14:creationId xmlns:p14="http://schemas.microsoft.com/office/powerpoint/2010/main" xmlns="" val="3096898135"/>
      </p:ext>
    </p:extLst>
  </p:cSld>
  <p:clrMapOvr>
    <a:masterClrMapping/>
  </p:clrMapOvr>
  <p:transition spd="med">
    <p:randomBa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pPr lvl="1"/>
            <a:r>
              <a:rPr lang="en-GB" dirty="0" smtClean="0"/>
              <a:t>Preferred EU Financing Routes (1)</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2978881642"/>
              </p:ext>
            </p:extLst>
          </p:nvPr>
        </p:nvGraphicFramePr>
        <p:xfrm>
          <a:off x="611188" y="2060575"/>
          <a:ext cx="7807324" cy="3606800"/>
        </p:xfrm>
        <a:graphic>
          <a:graphicData uri="http://schemas.openxmlformats.org/drawingml/2006/table">
            <a:tbl>
              <a:tblPr firstRow="1" bandRow="1">
                <a:tableStyleId>{5C22544A-7EE6-4342-B048-85BDC9FD1C3A}</a:tableStyleId>
              </a:tblPr>
              <a:tblGrid>
                <a:gridCol w="720452"/>
                <a:gridCol w="3183210"/>
                <a:gridCol w="2145382"/>
                <a:gridCol w="1758280"/>
              </a:tblGrid>
              <a:tr h="370840">
                <a:tc>
                  <a:txBody>
                    <a:bodyPr/>
                    <a:lstStyle/>
                    <a:p>
                      <a:r>
                        <a:rPr lang="en-GB" dirty="0" smtClean="0"/>
                        <a:t>A</a:t>
                      </a:r>
                      <a:endParaRPr lang="en-GB" dirty="0"/>
                    </a:p>
                  </a:txBody>
                  <a:tcPr/>
                </a:tc>
                <a:tc>
                  <a:txBody>
                    <a:bodyPr/>
                    <a:lstStyle/>
                    <a:p>
                      <a:r>
                        <a:rPr lang="en-GB" dirty="0" smtClean="0"/>
                        <a:t>NEW</a:t>
                      </a:r>
                      <a:endParaRPr lang="en-GB" dirty="0"/>
                    </a:p>
                  </a:txBody>
                  <a:tcPr/>
                </a:tc>
                <a:tc>
                  <a:txBody>
                    <a:bodyPr/>
                    <a:lstStyle/>
                    <a:p>
                      <a:r>
                        <a:rPr lang="en-GB" dirty="0" smtClean="0"/>
                        <a:t>Asset equipping options</a:t>
                      </a:r>
                      <a:endParaRPr lang="en-GB" dirty="0"/>
                    </a:p>
                  </a:txBody>
                  <a:tcPr/>
                </a:tc>
                <a:tc>
                  <a:txBody>
                    <a:bodyPr/>
                    <a:lstStyle/>
                    <a:p>
                      <a:r>
                        <a:rPr lang="en-GB" dirty="0" smtClean="0"/>
                        <a:t>Asset class</a:t>
                      </a:r>
                      <a:endParaRPr lang="en-GB" dirty="0"/>
                    </a:p>
                  </a:txBody>
                  <a:tcPr/>
                </a:tc>
              </a:tr>
              <a:tr h="370840">
                <a:tc>
                  <a:txBody>
                    <a:bodyPr/>
                    <a:lstStyle/>
                    <a:p>
                      <a:r>
                        <a:rPr lang="en-GB" dirty="0" smtClean="0"/>
                        <a:t>1</a:t>
                      </a:r>
                      <a:endParaRPr lang="en-GB" dirty="0"/>
                    </a:p>
                  </a:txBody>
                  <a:tcPr/>
                </a:tc>
                <a:tc>
                  <a:txBody>
                    <a:bodyPr/>
                    <a:lstStyle/>
                    <a:p>
                      <a:r>
                        <a:rPr lang="en-GB" dirty="0" smtClean="0"/>
                        <a:t>Tracks</a:t>
                      </a:r>
                      <a:endParaRPr lang="en-GB" dirty="0"/>
                    </a:p>
                  </a:txBody>
                  <a:tcPr/>
                </a:tc>
                <a:tc>
                  <a:txBody>
                    <a:bodyPr/>
                    <a:lstStyle/>
                    <a:p>
                      <a:r>
                        <a:rPr lang="en-GB" dirty="0" smtClean="0">
                          <a:solidFill>
                            <a:srgbClr val="00B050"/>
                          </a:solidFill>
                        </a:rPr>
                        <a:t>Return</a:t>
                      </a:r>
                      <a:endParaRPr lang="en-GB" dirty="0">
                        <a:solidFill>
                          <a:srgbClr val="00B050"/>
                        </a:solidFill>
                      </a:endParaRPr>
                    </a:p>
                  </a:txBody>
                  <a:tcPr/>
                </a:tc>
                <a:tc>
                  <a:txBody>
                    <a:bodyPr/>
                    <a:lstStyle/>
                    <a:p>
                      <a:r>
                        <a:rPr lang="en-GB" dirty="0" smtClean="0">
                          <a:solidFill>
                            <a:srgbClr val="00B050"/>
                          </a:solidFill>
                        </a:rPr>
                        <a:t>Embedded</a:t>
                      </a:r>
                      <a:endParaRPr lang="en-GB" dirty="0">
                        <a:solidFill>
                          <a:srgbClr val="00B050"/>
                        </a:solidFill>
                      </a:endParaRPr>
                    </a:p>
                  </a:txBody>
                  <a:tcPr/>
                </a:tc>
              </a:tr>
              <a:tr h="370840">
                <a:tc>
                  <a:txBody>
                    <a:bodyPr/>
                    <a:lstStyle/>
                    <a:p>
                      <a:r>
                        <a:rPr lang="en-GB" dirty="0" smtClean="0"/>
                        <a:t>2</a:t>
                      </a:r>
                      <a:endParaRPr lang="en-GB" dirty="0"/>
                    </a:p>
                  </a:txBody>
                  <a:tcPr/>
                </a:tc>
                <a:tc>
                  <a:txBody>
                    <a:bodyPr/>
                    <a:lstStyle/>
                    <a:p>
                      <a:r>
                        <a:rPr lang="en-GB" dirty="0" smtClean="0"/>
                        <a:t>Passenger stations</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B050"/>
                          </a:solidFill>
                        </a:rPr>
                        <a:t>Return</a:t>
                      </a:r>
                      <a:endParaRPr lang="en-GB" dirty="0">
                        <a:solidFill>
                          <a:srgbClr val="00B05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B050"/>
                          </a:solidFill>
                        </a:rPr>
                        <a:t>Operational</a:t>
                      </a:r>
                      <a:endParaRPr lang="en-GB" dirty="0">
                        <a:solidFill>
                          <a:srgbClr val="00B050"/>
                        </a:solidFill>
                      </a:endParaRPr>
                    </a:p>
                  </a:txBody>
                  <a:tcPr/>
                </a:tc>
              </a:tr>
              <a:tr h="370840">
                <a:tc>
                  <a:txBody>
                    <a:bodyPr/>
                    <a:lstStyle/>
                    <a:p>
                      <a:r>
                        <a:rPr lang="en-GB" dirty="0" smtClean="0"/>
                        <a:t>3</a:t>
                      </a:r>
                      <a:endParaRPr lang="en-GB" dirty="0"/>
                    </a:p>
                  </a:txBody>
                  <a:tcPr/>
                </a:tc>
                <a:tc>
                  <a:txBody>
                    <a:bodyPr/>
                    <a:lstStyle/>
                    <a:p>
                      <a:r>
                        <a:rPr lang="en-GB" dirty="0" smtClean="0"/>
                        <a:t>Ticketing</a:t>
                      </a:r>
                      <a:endParaRPr lang="en-GB" dirty="0"/>
                    </a:p>
                  </a:txBody>
                  <a:tcPr/>
                </a:tc>
                <a:tc>
                  <a:txBody>
                    <a:bodyPr/>
                    <a:lstStyle/>
                    <a:p>
                      <a:r>
                        <a:rPr lang="en-GB" dirty="0" smtClean="0">
                          <a:solidFill>
                            <a:srgbClr val="00B050"/>
                          </a:solidFill>
                        </a:rPr>
                        <a:t>Return</a:t>
                      </a:r>
                      <a:endParaRPr lang="en-GB" dirty="0">
                        <a:solidFill>
                          <a:srgbClr val="00B05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B050"/>
                          </a:solidFill>
                        </a:rPr>
                        <a:t>Operational</a:t>
                      </a:r>
                      <a:endParaRPr lang="en-GB" dirty="0">
                        <a:solidFill>
                          <a:srgbClr val="00B050"/>
                        </a:solidFill>
                      </a:endParaRPr>
                    </a:p>
                  </a:txBody>
                  <a:tcPr/>
                </a:tc>
              </a:tr>
              <a:tr h="370840">
                <a:tc>
                  <a:txBody>
                    <a:bodyPr/>
                    <a:lstStyle/>
                    <a:p>
                      <a:r>
                        <a:rPr lang="en-GB" dirty="0" smtClean="0"/>
                        <a:t>4</a:t>
                      </a:r>
                      <a:endParaRPr lang="en-GB" dirty="0"/>
                    </a:p>
                  </a:txBody>
                  <a:tcPr/>
                </a:tc>
                <a:tc>
                  <a:txBody>
                    <a:bodyPr/>
                    <a:lstStyle/>
                    <a:p>
                      <a:r>
                        <a:rPr lang="en-GB" dirty="0" smtClean="0"/>
                        <a:t>Maintenance depots</a:t>
                      </a:r>
                      <a:endParaRPr lang="en-GB" dirty="0"/>
                    </a:p>
                  </a:txBody>
                  <a:tcPr/>
                </a:tc>
                <a:tc>
                  <a:txBody>
                    <a:bodyPr/>
                    <a:lstStyle/>
                    <a:p>
                      <a:endParaRPr lang="en-GB" dirty="0"/>
                    </a:p>
                  </a:txBody>
                  <a:tcPr/>
                </a:tc>
                <a:tc>
                  <a:txBody>
                    <a:bodyPr/>
                    <a:lstStyle/>
                    <a:p>
                      <a:r>
                        <a:rPr lang="en-GB" dirty="0" smtClean="0"/>
                        <a:t>Operational</a:t>
                      </a:r>
                      <a:endParaRPr lang="en-GB" dirty="0"/>
                    </a:p>
                  </a:txBody>
                  <a:tcPr/>
                </a:tc>
              </a:tr>
              <a:tr h="370840">
                <a:tc>
                  <a:txBody>
                    <a:bodyPr/>
                    <a:lstStyle/>
                    <a:p>
                      <a:r>
                        <a:rPr lang="en-GB" dirty="0" smtClean="0"/>
                        <a:t>5</a:t>
                      </a:r>
                      <a:endParaRPr lang="en-GB" dirty="0"/>
                    </a:p>
                  </a:txBody>
                  <a:tcPr/>
                </a:tc>
                <a:tc>
                  <a:txBody>
                    <a:bodyPr/>
                    <a:lstStyle/>
                    <a:p>
                      <a:r>
                        <a:rPr lang="en-GB" dirty="0" smtClean="0"/>
                        <a:t>Rolling Stock</a:t>
                      </a:r>
                      <a:endParaRPr lang="en-GB" dirty="0"/>
                    </a:p>
                  </a:txBody>
                  <a:tcPr/>
                </a:tc>
                <a:tc>
                  <a:txBody>
                    <a:bodyPr/>
                    <a:lstStyle/>
                    <a:p>
                      <a:endParaRPr lang="en-GB" dirty="0"/>
                    </a:p>
                  </a:txBody>
                  <a:tcPr/>
                </a:tc>
                <a:tc>
                  <a:txBody>
                    <a:bodyPr/>
                    <a:lstStyle/>
                    <a:p>
                      <a:r>
                        <a:rPr lang="en-GB" dirty="0" smtClean="0"/>
                        <a:t>Rolling stock</a:t>
                      </a:r>
                      <a:endParaRPr lang="en-GB" dirty="0"/>
                    </a:p>
                  </a:txBody>
                  <a:tcPr/>
                </a:tc>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tr>
              <a:tr h="370840">
                <a:tc>
                  <a:txBody>
                    <a:bodyPr/>
                    <a:lstStyle/>
                    <a:p>
                      <a:r>
                        <a:rPr lang="en-GB" dirty="0" smtClean="0"/>
                        <a:t>B</a:t>
                      </a:r>
                      <a:endParaRPr lang="en-GB" dirty="0"/>
                    </a:p>
                  </a:txBody>
                  <a:tcPr/>
                </a:tc>
                <a:tc>
                  <a:txBody>
                    <a:bodyPr/>
                    <a:lstStyle/>
                    <a:p>
                      <a:r>
                        <a:rPr lang="en-GB" dirty="0" smtClean="0"/>
                        <a:t>Modernisation</a:t>
                      </a:r>
                      <a:endParaRPr lang="en-GB" dirty="0"/>
                    </a:p>
                  </a:txBody>
                  <a:tcPr/>
                </a:tc>
                <a:tc>
                  <a:txBody>
                    <a:bodyPr/>
                    <a:lstStyle/>
                    <a:p>
                      <a:endParaRPr lang="en-GB"/>
                    </a:p>
                  </a:txBody>
                  <a:tcPr/>
                </a:tc>
                <a:tc>
                  <a:txBody>
                    <a:bodyPr/>
                    <a:lstStyle/>
                    <a:p>
                      <a:endParaRPr lang="en-GB"/>
                    </a:p>
                  </a:txBody>
                  <a:tcPr/>
                </a:tc>
              </a:tr>
              <a:tr h="370840">
                <a:tc>
                  <a:txBody>
                    <a:bodyPr/>
                    <a:lstStyle/>
                    <a:p>
                      <a:endParaRPr lang="en-GB"/>
                    </a:p>
                  </a:txBody>
                  <a:tcPr/>
                </a:tc>
                <a:tc>
                  <a:txBody>
                    <a:bodyPr/>
                    <a:lstStyle/>
                    <a:p>
                      <a:r>
                        <a:rPr lang="en-GB" dirty="0" smtClean="0"/>
                        <a:t>All [perhaps not ticketing?]</a:t>
                      </a:r>
                      <a:endParaRPr lang="en-GB" dirty="0"/>
                    </a:p>
                  </a:txBody>
                  <a:tcPr/>
                </a:tc>
                <a:tc>
                  <a:txBody>
                    <a:bodyPr/>
                    <a:lstStyle/>
                    <a:p>
                      <a:endParaRPr lang="en-GB" dirty="0"/>
                    </a:p>
                  </a:txBody>
                  <a:tcPr/>
                </a:tc>
                <a:tc>
                  <a:txBody>
                    <a:bodyPr/>
                    <a:lstStyle/>
                    <a:p>
                      <a:endParaRPr lang="en-GB"/>
                    </a:p>
                  </a:txBody>
                  <a:tcPr/>
                </a:tc>
              </a:tr>
            </a:tbl>
          </a:graphicData>
        </a:graphic>
      </p:graphicFrame>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35</a:t>
            </a:fld>
            <a:endParaRPr lang="en-US"/>
          </a:p>
        </p:txBody>
      </p:sp>
      <p:sp>
        <p:nvSpPr>
          <p:cNvPr id="5" name="Footer Placeholder 4"/>
          <p:cNvSpPr>
            <a:spLocks noGrp="1"/>
          </p:cNvSpPr>
          <p:nvPr>
            <p:ph type="ftr" sz="quarter" idx="11"/>
          </p:nvPr>
        </p:nvSpPr>
        <p:spPr/>
        <p:txBody>
          <a:bodyPr/>
          <a:lstStyle/>
          <a:p>
            <a:pPr>
              <a:defRPr/>
            </a:pPr>
            <a:r>
              <a:rPr lang="en-GB" dirty="0" smtClean="0"/>
              <a:t>26 November 2015 – State Aid Workshop</a:t>
            </a:r>
            <a:endParaRPr lang="en-US" dirty="0"/>
          </a:p>
        </p:txBody>
      </p:sp>
    </p:spTree>
    <p:extLst>
      <p:ext uri="{BB962C8B-B14F-4D97-AF65-F5344CB8AC3E}">
        <p14:creationId xmlns:p14="http://schemas.microsoft.com/office/powerpoint/2010/main" xmlns="" val="2157726521"/>
      </p:ext>
    </p:extLst>
  </p:cSld>
  <p:clrMapOvr>
    <a:masterClrMapping/>
  </p:clrMapOvr>
  <p:transition spd="med">
    <p:randomBa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pPr lvl="1"/>
            <a:r>
              <a:rPr lang="en-GB" dirty="0" smtClean="0"/>
              <a:t>Preferred EU Financing Routes (2): </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1815078583"/>
              </p:ext>
            </p:extLst>
          </p:nvPr>
        </p:nvGraphicFramePr>
        <p:xfrm>
          <a:off x="611188" y="2060575"/>
          <a:ext cx="7807324" cy="3510280"/>
        </p:xfrm>
        <a:graphic>
          <a:graphicData uri="http://schemas.openxmlformats.org/drawingml/2006/table">
            <a:tbl>
              <a:tblPr firstRow="1" bandRow="1">
                <a:tableStyleId>{5C22544A-7EE6-4342-B048-85BDC9FD1C3A}</a:tableStyleId>
              </a:tblPr>
              <a:tblGrid>
                <a:gridCol w="720452"/>
                <a:gridCol w="2376264"/>
                <a:gridCol w="3528392"/>
                <a:gridCol w="1182216"/>
              </a:tblGrid>
              <a:tr h="370840">
                <a:tc>
                  <a:txBody>
                    <a:bodyPr/>
                    <a:lstStyle/>
                    <a:p>
                      <a:r>
                        <a:rPr lang="en-GB" dirty="0" smtClean="0"/>
                        <a:t>A</a:t>
                      </a:r>
                      <a:endParaRPr lang="en-GB" dirty="0"/>
                    </a:p>
                  </a:txBody>
                  <a:tcPr/>
                </a:tc>
                <a:tc>
                  <a:txBody>
                    <a:bodyPr/>
                    <a:lstStyle/>
                    <a:p>
                      <a:r>
                        <a:rPr lang="en-GB" dirty="0" smtClean="0"/>
                        <a:t>NEW</a:t>
                      </a:r>
                      <a:endParaRPr lang="en-GB" dirty="0"/>
                    </a:p>
                  </a:txBody>
                  <a:tcPr/>
                </a:tc>
                <a:tc>
                  <a:txBody>
                    <a:bodyPr/>
                    <a:lstStyle/>
                    <a:p>
                      <a:r>
                        <a:rPr lang="en-GB" dirty="0" smtClean="0"/>
                        <a:t>Asset equipping options</a:t>
                      </a:r>
                      <a:endParaRPr lang="en-GB" dirty="0"/>
                    </a:p>
                  </a:txBody>
                  <a:tcPr/>
                </a:tc>
                <a:tc>
                  <a:txBody>
                    <a:bodyPr/>
                    <a:lstStyle/>
                    <a:p>
                      <a:endParaRPr lang="en-GB" dirty="0"/>
                    </a:p>
                  </a:txBody>
                  <a:tcPr/>
                </a:tc>
              </a:tr>
              <a:tr h="370840">
                <a:tc>
                  <a:txBody>
                    <a:bodyPr/>
                    <a:lstStyle/>
                    <a:p>
                      <a:r>
                        <a:rPr lang="en-GB" dirty="0" smtClean="0"/>
                        <a:t>4</a:t>
                      </a:r>
                      <a:endParaRPr lang="en-GB" dirty="0"/>
                    </a:p>
                  </a:txBody>
                  <a:tcPr/>
                </a:tc>
                <a:tc>
                  <a:txBody>
                    <a:bodyPr/>
                    <a:lstStyle/>
                    <a:p>
                      <a:r>
                        <a:rPr lang="en-GB" dirty="0" smtClean="0"/>
                        <a:t>Maintenance depots</a:t>
                      </a:r>
                      <a:endParaRPr lang="en-GB" dirty="0"/>
                    </a:p>
                  </a:txBody>
                  <a:tcPr/>
                </a:tc>
                <a:tc>
                  <a:txBody>
                    <a:bodyPr/>
                    <a:lstStyle/>
                    <a:p>
                      <a:r>
                        <a:rPr lang="en-GB" dirty="0" smtClean="0">
                          <a:solidFill>
                            <a:srgbClr val="00B050"/>
                          </a:solidFill>
                        </a:rPr>
                        <a:t>Return</a:t>
                      </a:r>
                      <a:endParaRPr lang="en-GB" dirty="0">
                        <a:solidFill>
                          <a:srgbClr val="00B050"/>
                        </a:solidFill>
                      </a:endParaRPr>
                    </a:p>
                  </a:txBody>
                  <a:tcPr/>
                </a:tc>
                <a:tc>
                  <a:txBody>
                    <a:bodyPr/>
                    <a:lstStyle/>
                    <a:p>
                      <a:endParaRPr lang="en-GB" dirty="0"/>
                    </a:p>
                  </a:txBody>
                  <a:tcPr/>
                </a:tc>
              </a:tr>
              <a:tr h="370840">
                <a:tc>
                  <a:txBody>
                    <a:bodyPr/>
                    <a:lstStyle/>
                    <a:p>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B050"/>
                          </a:solidFill>
                        </a:rPr>
                        <a:t>Transfer to operator at end PSC</a:t>
                      </a:r>
                      <a:endParaRPr lang="en-GB" dirty="0">
                        <a:solidFill>
                          <a:srgbClr val="00B05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tr>
              <a:tr h="370840">
                <a:tc>
                  <a:txBody>
                    <a:bodyPr/>
                    <a:lstStyle/>
                    <a:p>
                      <a:endParaRPr lang="en-GB" dirty="0"/>
                    </a:p>
                  </a:txBody>
                  <a:tcPr/>
                </a:tc>
                <a:tc>
                  <a:txBody>
                    <a:bodyPr/>
                    <a:lstStyle/>
                    <a:p>
                      <a:endParaRPr lang="en-GB" dirty="0"/>
                    </a:p>
                  </a:txBody>
                  <a:tcPr/>
                </a:tc>
                <a:tc>
                  <a:txBody>
                    <a:bodyPr/>
                    <a:lstStyle/>
                    <a:p>
                      <a:r>
                        <a:rPr lang="en-GB" dirty="0" smtClean="0">
                          <a:solidFill>
                            <a:schemeClr val="tx2">
                              <a:lumMod val="75000"/>
                            </a:schemeClr>
                          </a:solidFill>
                        </a:rPr>
                        <a:t>Contracting Authority buys from operator at start of PSC and transfers to operator at end</a:t>
                      </a:r>
                      <a:endParaRPr lang="en-GB" dirty="0">
                        <a:solidFill>
                          <a:schemeClr val="tx2">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tr>
              <a:tr h="370840">
                <a:tc>
                  <a:txBody>
                    <a:bodyPr/>
                    <a:lstStyle/>
                    <a:p>
                      <a:endParaRPr lang="en-GB" dirty="0"/>
                    </a:p>
                  </a:txBody>
                  <a:tcPr/>
                </a:tc>
                <a:tc>
                  <a:txBody>
                    <a:bodyPr/>
                    <a:lstStyle/>
                    <a:p>
                      <a:endParaRPr lang="en-GB" dirty="0"/>
                    </a:p>
                  </a:txBody>
                  <a:tcPr/>
                </a:tc>
                <a:tc>
                  <a:txBody>
                    <a:bodyPr/>
                    <a:lstStyle/>
                    <a:p>
                      <a:r>
                        <a:rPr lang="en-GB" dirty="0" smtClean="0">
                          <a:solidFill>
                            <a:srgbClr val="FF0000"/>
                          </a:solidFill>
                        </a:rPr>
                        <a:t>Takeover from operator at end</a:t>
                      </a:r>
                      <a:endParaRPr lang="en-GB" dirty="0">
                        <a:solidFill>
                          <a:srgbClr val="FF0000"/>
                        </a:solidFill>
                      </a:endParaRPr>
                    </a:p>
                  </a:txBody>
                  <a:tcPr/>
                </a:tc>
                <a:tc>
                  <a:txBody>
                    <a:bodyPr/>
                    <a:lstStyle/>
                    <a:p>
                      <a:endParaRPr lang="en-GB" dirty="0"/>
                    </a:p>
                  </a:txBody>
                  <a:tcPr/>
                </a:tc>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a:p>
                  </a:txBody>
                  <a:tcPr/>
                </a:tc>
              </a:tr>
              <a:tr h="370840">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dirty="0"/>
                    </a:p>
                  </a:txBody>
                  <a:tcPr/>
                </a:tc>
              </a:tr>
            </a:tbl>
          </a:graphicData>
        </a:graphic>
      </p:graphicFrame>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36</a:t>
            </a:fld>
            <a:endParaRPr lang="en-US"/>
          </a:p>
        </p:txBody>
      </p:sp>
      <p:sp>
        <p:nvSpPr>
          <p:cNvPr id="5" name="Footer Placeholder 4"/>
          <p:cNvSpPr>
            <a:spLocks noGrp="1"/>
          </p:cNvSpPr>
          <p:nvPr>
            <p:ph type="ftr" sz="quarter" idx="11"/>
          </p:nvPr>
        </p:nvSpPr>
        <p:spPr/>
        <p:txBody>
          <a:bodyPr/>
          <a:lstStyle/>
          <a:p>
            <a:pPr>
              <a:defRPr/>
            </a:pPr>
            <a:r>
              <a:rPr lang="en-GB" dirty="0" smtClean="0"/>
              <a:t>26 November 2015 – State Aid Workshop</a:t>
            </a:r>
            <a:endParaRPr lang="en-US" dirty="0"/>
          </a:p>
        </p:txBody>
      </p:sp>
    </p:spTree>
    <p:extLst>
      <p:ext uri="{BB962C8B-B14F-4D97-AF65-F5344CB8AC3E}">
        <p14:creationId xmlns:p14="http://schemas.microsoft.com/office/powerpoint/2010/main" xmlns="" val="1951078533"/>
      </p:ext>
    </p:extLst>
  </p:cSld>
  <p:clrMapOvr>
    <a:masterClrMapping/>
  </p:clrMapOvr>
  <p:transition spd="med">
    <p:randomBa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pPr lvl="1"/>
            <a:r>
              <a:rPr lang="en-GB" dirty="0" smtClean="0"/>
              <a:t>Preferred EU Financing Routes (3)</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465996881"/>
              </p:ext>
            </p:extLst>
          </p:nvPr>
        </p:nvGraphicFramePr>
        <p:xfrm>
          <a:off x="611188" y="2060575"/>
          <a:ext cx="7807324" cy="3779520"/>
        </p:xfrm>
        <a:graphic>
          <a:graphicData uri="http://schemas.openxmlformats.org/drawingml/2006/table">
            <a:tbl>
              <a:tblPr firstRow="1" bandRow="1">
                <a:tableStyleId>{5C22544A-7EE6-4342-B048-85BDC9FD1C3A}</a:tableStyleId>
              </a:tblPr>
              <a:tblGrid>
                <a:gridCol w="720452"/>
                <a:gridCol w="1944216"/>
                <a:gridCol w="3816424"/>
                <a:gridCol w="1326232"/>
              </a:tblGrid>
              <a:tr h="370840">
                <a:tc>
                  <a:txBody>
                    <a:bodyPr/>
                    <a:lstStyle/>
                    <a:p>
                      <a:r>
                        <a:rPr lang="en-GB" dirty="0" smtClean="0"/>
                        <a:t>A</a:t>
                      </a:r>
                      <a:endParaRPr lang="en-GB" dirty="0"/>
                    </a:p>
                  </a:txBody>
                  <a:tcPr/>
                </a:tc>
                <a:tc>
                  <a:txBody>
                    <a:bodyPr/>
                    <a:lstStyle/>
                    <a:p>
                      <a:r>
                        <a:rPr lang="en-GB" dirty="0" smtClean="0"/>
                        <a:t>NEW</a:t>
                      </a:r>
                      <a:endParaRPr lang="en-GB" dirty="0"/>
                    </a:p>
                  </a:txBody>
                  <a:tcPr/>
                </a:tc>
                <a:tc>
                  <a:txBody>
                    <a:bodyPr/>
                    <a:lstStyle/>
                    <a:p>
                      <a:r>
                        <a:rPr lang="en-GB" dirty="0" smtClean="0"/>
                        <a:t>Asset equipping options</a:t>
                      </a:r>
                      <a:endParaRPr lang="en-GB" dirty="0"/>
                    </a:p>
                  </a:txBody>
                  <a:tcPr/>
                </a:tc>
                <a:tc>
                  <a:txBody>
                    <a:bodyPr/>
                    <a:lstStyle/>
                    <a:p>
                      <a:endParaRPr lang="en-GB" dirty="0"/>
                    </a:p>
                  </a:txBody>
                  <a:tcPr/>
                </a:tc>
              </a:tr>
              <a:tr h="370840">
                <a:tc>
                  <a:txBody>
                    <a:bodyPr/>
                    <a:lstStyle/>
                    <a:p>
                      <a:r>
                        <a:rPr lang="en-GB" dirty="0" smtClean="0"/>
                        <a:t>5</a:t>
                      </a:r>
                      <a:endParaRPr lang="en-GB" dirty="0"/>
                    </a:p>
                  </a:txBody>
                  <a:tcPr/>
                </a:tc>
                <a:tc>
                  <a:txBody>
                    <a:bodyPr/>
                    <a:lstStyle/>
                    <a:p>
                      <a:r>
                        <a:rPr lang="en-GB" dirty="0" smtClean="0"/>
                        <a:t>Rolling Stock</a:t>
                      </a:r>
                      <a:endParaRPr lang="en-GB" dirty="0"/>
                    </a:p>
                  </a:txBody>
                  <a:tcPr/>
                </a:tc>
                <a:tc>
                  <a:txBody>
                    <a:bodyPr/>
                    <a:lstStyle/>
                    <a:p>
                      <a:r>
                        <a:rPr lang="en-GB" dirty="0" smtClean="0">
                          <a:solidFill>
                            <a:srgbClr val="00B050"/>
                          </a:solidFill>
                        </a:rPr>
                        <a:t>Contracting Authority owns (specialised department)</a:t>
                      </a:r>
                      <a:endParaRPr lang="en-GB" dirty="0">
                        <a:solidFill>
                          <a:srgbClr val="00B050"/>
                        </a:solidFill>
                      </a:endParaRPr>
                    </a:p>
                  </a:txBody>
                  <a:tcPr/>
                </a:tc>
                <a:tc>
                  <a:txBody>
                    <a:bodyPr/>
                    <a:lstStyle/>
                    <a:p>
                      <a:endParaRPr lang="en-GB" dirty="0"/>
                    </a:p>
                  </a:txBody>
                  <a:tcPr/>
                </a:tc>
              </a:tr>
              <a:tr h="370840">
                <a:tc>
                  <a:txBody>
                    <a:bodyPr/>
                    <a:lstStyle/>
                    <a:p>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B050"/>
                          </a:solidFill>
                        </a:rPr>
                        <a:t>Return</a:t>
                      </a:r>
                      <a:endParaRPr lang="en-GB" dirty="0">
                        <a:solidFill>
                          <a:srgbClr val="00B05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tr>
              <a:tr h="370840">
                <a:tc>
                  <a:txBody>
                    <a:bodyPr/>
                    <a:lstStyle/>
                    <a:p>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B050"/>
                          </a:solidFill>
                        </a:rPr>
                        <a:t>Transfer to operator at end PSC</a:t>
                      </a:r>
                      <a:endParaRPr lang="en-GB" dirty="0">
                        <a:solidFill>
                          <a:srgbClr val="00B05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tr>
              <a:tr h="370840">
                <a:tc>
                  <a:txBody>
                    <a:bodyPr/>
                    <a:lstStyle/>
                    <a:p>
                      <a:endParaRPr lang="en-GB" dirty="0"/>
                    </a:p>
                  </a:txBody>
                  <a:tcPr/>
                </a:tc>
                <a:tc>
                  <a:txBody>
                    <a:bodyPr/>
                    <a:lstStyle/>
                    <a:p>
                      <a:endParaRPr lang="en-GB" dirty="0"/>
                    </a:p>
                  </a:txBody>
                  <a:tcPr/>
                </a:tc>
                <a:tc>
                  <a:txBody>
                    <a:bodyPr/>
                    <a:lstStyle/>
                    <a:p>
                      <a:r>
                        <a:rPr lang="en-GB" dirty="0" smtClean="0">
                          <a:solidFill>
                            <a:srgbClr val="FF0000"/>
                          </a:solidFill>
                        </a:rPr>
                        <a:t>Operator owns  </a:t>
                      </a:r>
                      <a:endParaRPr lang="en-GB" dirty="0">
                        <a:solidFill>
                          <a:srgbClr val="FF0000"/>
                        </a:solidFill>
                      </a:endParaRPr>
                    </a:p>
                  </a:txBody>
                  <a:tcPr/>
                </a:tc>
                <a:tc>
                  <a:txBody>
                    <a:bodyPr/>
                    <a:lstStyle/>
                    <a:p>
                      <a:endParaRPr lang="en-GB" dirty="0"/>
                    </a:p>
                  </a:txBody>
                  <a:tcPr/>
                </a:tc>
              </a:tr>
              <a:tr h="370840">
                <a:tc>
                  <a:txBody>
                    <a:bodyPr/>
                    <a:lstStyle/>
                    <a:p>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FF0000"/>
                          </a:solidFill>
                        </a:rPr>
                        <a:t>Operator owns, Contracting Authority takes over at end of PSC  </a:t>
                      </a:r>
                    </a:p>
                    <a:p>
                      <a:endParaRPr lang="en-GB" dirty="0">
                        <a:solidFill>
                          <a:srgbClr val="FF0000"/>
                        </a:solidFill>
                      </a:endParaRPr>
                    </a:p>
                  </a:txBody>
                  <a:tcPr/>
                </a:tc>
                <a:tc>
                  <a:txBody>
                    <a:bodyPr/>
                    <a:lstStyle/>
                    <a:p>
                      <a:endParaRPr lang="en-GB"/>
                    </a:p>
                  </a:txBody>
                  <a:tcPr/>
                </a:tc>
              </a:tr>
              <a:tr h="370840">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dirty="0"/>
                    </a:p>
                  </a:txBody>
                  <a:tcPr/>
                </a:tc>
              </a:tr>
            </a:tbl>
          </a:graphicData>
        </a:graphic>
      </p:graphicFrame>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37</a:t>
            </a:fld>
            <a:endParaRPr lang="en-US"/>
          </a:p>
        </p:txBody>
      </p:sp>
      <p:sp>
        <p:nvSpPr>
          <p:cNvPr id="5" name="Footer Placeholder 4"/>
          <p:cNvSpPr>
            <a:spLocks noGrp="1"/>
          </p:cNvSpPr>
          <p:nvPr>
            <p:ph type="ftr" sz="quarter" idx="11"/>
          </p:nvPr>
        </p:nvSpPr>
        <p:spPr/>
        <p:txBody>
          <a:bodyPr/>
          <a:lstStyle/>
          <a:p>
            <a:pPr>
              <a:defRPr/>
            </a:pPr>
            <a:r>
              <a:rPr lang="en-GB" dirty="0" smtClean="0"/>
              <a:t>26 November 2015 – State Aid Workshop</a:t>
            </a:r>
            <a:endParaRPr lang="en-US" dirty="0"/>
          </a:p>
        </p:txBody>
      </p:sp>
    </p:spTree>
    <p:extLst>
      <p:ext uri="{BB962C8B-B14F-4D97-AF65-F5344CB8AC3E}">
        <p14:creationId xmlns:p14="http://schemas.microsoft.com/office/powerpoint/2010/main" xmlns="" val="1514087892"/>
      </p:ext>
    </p:extLst>
  </p:cSld>
  <p:clrMapOvr>
    <a:masterClrMapping/>
  </p:clrMapOvr>
  <p:transition spd="med">
    <p:randomBa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173772"/>
            <a:ext cx="8375650" cy="800219"/>
          </a:xfrm>
        </p:spPr>
        <p:txBody>
          <a:bodyPr/>
          <a:lstStyle/>
          <a:p>
            <a:pPr lvl="1"/>
            <a:r>
              <a:rPr lang="en-GB" dirty="0" smtClean="0"/>
              <a:t>Preferred EU Financing Routes (4): Modernisation of assets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3229560557"/>
              </p:ext>
            </p:extLst>
          </p:nvPr>
        </p:nvGraphicFramePr>
        <p:xfrm>
          <a:off x="611188" y="2060575"/>
          <a:ext cx="7807324" cy="4155440"/>
        </p:xfrm>
        <a:graphic>
          <a:graphicData uri="http://schemas.openxmlformats.org/drawingml/2006/table">
            <a:tbl>
              <a:tblPr firstRow="1" bandRow="1">
                <a:tableStyleId>{5C22544A-7EE6-4342-B048-85BDC9FD1C3A}</a:tableStyleId>
              </a:tblPr>
              <a:tblGrid>
                <a:gridCol w="720452"/>
                <a:gridCol w="2520280"/>
                <a:gridCol w="3024336"/>
                <a:gridCol w="1542256"/>
              </a:tblGrid>
              <a:tr h="370840">
                <a:tc>
                  <a:txBody>
                    <a:bodyPr/>
                    <a:lstStyle/>
                    <a:p>
                      <a:r>
                        <a:rPr lang="en-GB" dirty="0" smtClean="0"/>
                        <a:t>B</a:t>
                      </a:r>
                      <a:endParaRPr lang="en-GB" dirty="0"/>
                    </a:p>
                  </a:txBody>
                  <a:tcPr/>
                </a:tc>
                <a:tc>
                  <a:txBody>
                    <a:bodyPr/>
                    <a:lstStyle/>
                    <a:p>
                      <a:r>
                        <a:rPr lang="en-GB" dirty="0" smtClean="0"/>
                        <a:t>Modernisation</a:t>
                      </a:r>
                      <a:endParaRPr lang="en-GB" dirty="0"/>
                    </a:p>
                  </a:txBody>
                  <a:tcPr/>
                </a:tc>
                <a:tc>
                  <a:txBody>
                    <a:bodyPr/>
                    <a:lstStyle/>
                    <a:p>
                      <a:r>
                        <a:rPr lang="en-GB" dirty="0" smtClean="0"/>
                        <a:t>Asset equipping options</a:t>
                      </a:r>
                      <a:endParaRPr lang="en-GB" dirty="0"/>
                    </a:p>
                  </a:txBody>
                  <a:tcPr/>
                </a:tc>
                <a:tc>
                  <a:txBody>
                    <a:bodyPr/>
                    <a:lstStyle/>
                    <a:p>
                      <a:r>
                        <a:rPr lang="en-GB" dirty="0" smtClean="0"/>
                        <a:t>Asset class</a:t>
                      </a:r>
                      <a:endParaRPr lang="en-GB" dirty="0"/>
                    </a:p>
                  </a:txBody>
                  <a:tcPr/>
                </a:tc>
              </a:tr>
              <a:tr h="370840">
                <a:tc>
                  <a:txBody>
                    <a:bodyPr/>
                    <a:lstStyle/>
                    <a:p>
                      <a:r>
                        <a:rPr lang="en-GB" dirty="0" smtClean="0"/>
                        <a:t>1</a:t>
                      </a:r>
                      <a:endParaRPr lang="en-GB" dirty="0"/>
                    </a:p>
                  </a:txBody>
                  <a:tcPr/>
                </a:tc>
                <a:tc>
                  <a:txBody>
                    <a:bodyPr/>
                    <a:lstStyle/>
                    <a:p>
                      <a:r>
                        <a:rPr lang="en-GB" dirty="0" smtClean="0"/>
                        <a:t>Tracks</a:t>
                      </a:r>
                      <a:endParaRPr lang="en-GB" dirty="0"/>
                    </a:p>
                  </a:txBody>
                  <a:tcPr/>
                </a:tc>
                <a:tc>
                  <a:txBody>
                    <a:bodyPr/>
                    <a:lstStyle/>
                    <a:p>
                      <a:r>
                        <a:rPr lang="en-GB" dirty="0" smtClean="0">
                          <a:solidFill>
                            <a:srgbClr val="00B050"/>
                          </a:solidFill>
                        </a:rPr>
                        <a:t>Return</a:t>
                      </a:r>
                      <a:endParaRPr lang="en-GB" dirty="0">
                        <a:solidFill>
                          <a:srgbClr val="00B050"/>
                        </a:solidFill>
                      </a:endParaRPr>
                    </a:p>
                  </a:txBody>
                  <a:tcPr/>
                </a:tc>
                <a:tc>
                  <a:txBody>
                    <a:bodyPr/>
                    <a:lstStyle/>
                    <a:p>
                      <a:r>
                        <a:rPr lang="en-GB" dirty="0" smtClean="0">
                          <a:solidFill>
                            <a:srgbClr val="00B050"/>
                          </a:solidFill>
                        </a:rPr>
                        <a:t>Embedded</a:t>
                      </a:r>
                      <a:endParaRPr lang="en-GB" dirty="0">
                        <a:solidFill>
                          <a:srgbClr val="00B050"/>
                        </a:solidFill>
                      </a:endParaRPr>
                    </a:p>
                  </a:txBody>
                  <a:tcPr/>
                </a:tc>
              </a:tr>
              <a:tr h="370840">
                <a:tc>
                  <a:txBody>
                    <a:bodyPr/>
                    <a:lstStyle/>
                    <a:p>
                      <a:r>
                        <a:rPr lang="en-GB" dirty="0" smtClean="0"/>
                        <a:t>2</a:t>
                      </a:r>
                      <a:endParaRPr lang="en-GB" dirty="0"/>
                    </a:p>
                  </a:txBody>
                  <a:tcPr/>
                </a:tc>
                <a:tc>
                  <a:txBody>
                    <a:bodyPr/>
                    <a:lstStyle/>
                    <a:p>
                      <a:r>
                        <a:rPr lang="en-GB" dirty="0" smtClean="0"/>
                        <a:t>Passenger stations</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B050"/>
                          </a:solidFill>
                        </a:rPr>
                        <a:t>Return</a:t>
                      </a:r>
                      <a:endParaRPr lang="en-GB" dirty="0">
                        <a:solidFill>
                          <a:srgbClr val="00B05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00B050"/>
                        </a:solidFill>
                      </a:endParaRPr>
                    </a:p>
                  </a:txBody>
                  <a:tcPr/>
                </a:tc>
              </a:tr>
              <a:tr h="370840">
                <a:tc>
                  <a:txBody>
                    <a:bodyPr/>
                    <a:lstStyle/>
                    <a:p>
                      <a:endParaRPr lang="en-GB" dirty="0"/>
                    </a:p>
                  </a:txBody>
                  <a:tcPr/>
                </a:tc>
                <a:tc>
                  <a:txBody>
                    <a:bodyPr/>
                    <a:lstStyle/>
                    <a:p>
                      <a:endParaRPr lang="en-GB" dirty="0"/>
                    </a:p>
                  </a:txBody>
                  <a:tcPr/>
                </a:tc>
                <a:tc>
                  <a:txBody>
                    <a:bodyPr/>
                    <a:lstStyle/>
                    <a:p>
                      <a:endParaRPr lang="en-GB" dirty="0">
                        <a:solidFill>
                          <a:srgbClr val="00B05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00B050"/>
                        </a:solidFill>
                      </a:endParaRPr>
                    </a:p>
                  </a:txBody>
                  <a:tcPr/>
                </a:tc>
              </a:tr>
              <a:tr h="370840">
                <a:tc>
                  <a:txBody>
                    <a:bodyPr/>
                    <a:lstStyle/>
                    <a:p>
                      <a:r>
                        <a:rPr lang="en-GB" dirty="0" smtClean="0"/>
                        <a:t>4 and 5</a:t>
                      </a:r>
                      <a:endParaRPr lang="en-GB" dirty="0"/>
                    </a:p>
                  </a:txBody>
                  <a:tcPr/>
                </a:tc>
                <a:tc>
                  <a:txBody>
                    <a:bodyPr/>
                    <a:lstStyle/>
                    <a:p>
                      <a:r>
                        <a:rPr lang="en-GB" dirty="0" smtClean="0"/>
                        <a:t>Maintenance depots and rolling stock</a:t>
                      </a:r>
                      <a:endParaRPr lang="en-GB" dirty="0"/>
                    </a:p>
                  </a:txBody>
                  <a:tcPr/>
                </a:tc>
                <a:tc>
                  <a:txBody>
                    <a:bodyPr/>
                    <a:lstStyle/>
                    <a:p>
                      <a:r>
                        <a:rPr lang="en-GB" dirty="0" smtClean="0">
                          <a:solidFill>
                            <a:srgbClr val="00B050"/>
                          </a:solidFill>
                        </a:rPr>
                        <a:t>Contracting Authority buys from operator at start of PSC and transfers to operator at end</a:t>
                      </a:r>
                      <a:endParaRPr lang="en-GB" dirty="0">
                        <a:solidFill>
                          <a:srgbClr val="00B050"/>
                        </a:solidFill>
                      </a:endParaRPr>
                    </a:p>
                  </a:txBody>
                  <a:tcPr/>
                </a:tc>
                <a:tc>
                  <a:txBody>
                    <a:bodyPr/>
                    <a:lstStyle/>
                    <a:p>
                      <a:endParaRPr lang="en-GB" dirty="0">
                        <a:solidFill>
                          <a:srgbClr val="00B050"/>
                        </a:solidFill>
                      </a:endParaRPr>
                    </a:p>
                  </a:txBody>
                  <a:tcPr/>
                </a:tc>
              </a:tr>
              <a:tr h="370840">
                <a:tc>
                  <a:txBody>
                    <a:bodyPr/>
                    <a:lstStyle/>
                    <a:p>
                      <a:endParaRPr lang="en-GB" dirty="0"/>
                    </a:p>
                  </a:txBody>
                  <a:tcPr/>
                </a:tc>
                <a:tc>
                  <a:txBody>
                    <a:bodyPr/>
                    <a:lstStyle/>
                    <a:p>
                      <a:endParaRPr lang="en-GB" dirty="0"/>
                    </a:p>
                  </a:txBody>
                  <a:tcPr/>
                </a:tc>
                <a:tc>
                  <a:txBody>
                    <a:bodyPr/>
                    <a:lstStyle/>
                    <a:p>
                      <a:endParaRPr lang="en-GB" dirty="0">
                        <a:solidFill>
                          <a:srgbClr val="00B050"/>
                        </a:solidFill>
                      </a:endParaRPr>
                    </a:p>
                  </a:txBody>
                  <a:tcPr/>
                </a:tc>
                <a:tc>
                  <a:txBody>
                    <a:bodyPr/>
                    <a:lstStyle/>
                    <a:p>
                      <a:endParaRPr lang="en-GB" dirty="0">
                        <a:solidFill>
                          <a:srgbClr val="00B050"/>
                        </a:solidFill>
                      </a:endParaRPr>
                    </a:p>
                  </a:txBody>
                  <a:tcPr/>
                </a:tc>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tr>
            </a:tbl>
          </a:graphicData>
        </a:graphic>
      </p:graphicFrame>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38</a:t>
            </a:fld>
            <a:endParaRPr lang="en-US"/>
          </a:p>
        </p:txBody>
      </p:sp>
      <p:sp>
        <p:nvSpPr>
          <p:cNvPr id="5" name="Footer Placeholder 4"/>
          <p:cNvSpPr>
            <a:spLocks noGrp="1"/>
          </p:cNvSpPr>
          <p:nvPr>
            <p:ph type="ftr" sz="quarter" idx="11"/>
          </p:nvPr>
        </p:nvSpPr>
        <p:spPr/>
        <p:txBody>
          <a:bodyPr/>
          <a:lstStyle/>
          <a:p>
            <a:pPr>
              <a:defRPr/>
            </a:pPr>
            <a:r>
              <a:rPr lang="en-GB" dirty="0" smtClean="0"/>
              <a:t>26 November 2015 – State Aid Workshop</a:t>
            </a:r>
            <a:endParaRPr lang="en-US" dirty="0"/>
          </a:p>
        </p:txBody>
      </p:sp>
    </p:spTree>
    <p:extLst>
      <p:ext uri="{BB962C8B-B14F-4D97-AF65-F5344CB8AC3E}">
        <p14:creationId xmlns:p14="http://schemas.microsoft.com/office/powerpoint/2010/main" xmlns="" val="1855683261"/>
      </p:ext>
    </p:extLst>
  </p:cSld>
  <p:clrMapOvr>
    <a:masterClrMapping/>
  </p:clrMapOvr>
  <p:transition spd="med">
    <p:randomBa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979712" y="2996952"/>
            <a:ext cx="5521245" cy="738664"/>
          </a:xfrm>
        </p:spPr>
        <p:txBody>
          <a:bodyPr/>
          <a:lstStyle/>
          <a:p>
            <a:pPr>
              <a:buNone/>
            </a:pPr>
            <a:r>
              <a:rPr lang="ro-RO" dirty="0" smtClean="0"/>
              <a:t>Vă mulţumim pentru atenţia acordată</a:t>
            </a:r>
            <a:r>
              <a:rPr lang="en-US" dirty="0" smtClean="0"/>
              <a:t>!</a:t>
            </a:r>
            <a:endParaRPr lang="en-US"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39</a:t>
            </a:fld>
            <a:endParaRPr lang="en-US" dirty="0"/>
          </a:p>
        </p:txBody>
      </p:sp>
      <p:sp>
        <p:nvSpPr>
          <p:cNvPr id="5" name="Footer Placeholder 4"/>
          <p:cNvSpPr>
            <a:spLocks noGrp="1"/>
          </p:cNvSpPr>
          <p:nvPr>
            <p:ph type="ftr" sz="quarter" idx="11"/>
          </p:nvPr>
        </p:nvSpPr>
        <p:spPr/>
        <p:txBody>
          <a:bodyPr/>
          <a:lstStyle/>
          <a:p>
            <a:pPr>
              <a:defRPr/>
            </a:pPr>
            <a:r>
              <a:rPr lang="en-GB" dirty="0" smtClean="0"/>
              <a:t>27 </a:t>
            </a:r>
            <a:r>
              <a:rPr lang="ro-RO" dirty="0" smtClean="0"/>
              <a:t> Iunie </a:t>
            </a:r>
            <a:r>
              <a:rPr lang="en-GB" dirty="0" smtClean="0"/>
              <a:t>2011 –</a:t>
            </a:r>
            <a:r>
              <a:rPr lang="ro-RO" dirty="0" smtClean="0"/>
              <a:t> Aspecte legale şi instituţionale </a:t>
            </a:r>
            <a:endParaRPr lang="en-US" dirty="0"/>
          </a:p>
        </p:txBody>
      </p:sp>
    </p:spTree>
  </p:cSld>
  <p:clrMapOvr>
    <a:masterClrMapping/>
  </p:clrMapOvr>
  <p:transition spd="med">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ro-RO" dirty="0" smtClean="0"/>
              <a:t>Legislaţie română</a:t>
            </a:r>
            <a:endParaRPr lang="en-GB" dirty="0"/>
          </a:p>
        </p:txBody>
      </p:sp>
      <p:sp>
        <p:nvSpPr>
          <p:cNvPr id="3" name="Content Placeholder 2"/>
          <p:cNvSpPr>
            <a:spLocks noGrp="1"/>
          </p:cNvSpPr>
          <p:nvPr>
            <p:ph idx="1"/>
          </p:nvPr>
        </p:nvSpPr>
        <p:spPr>
          <a:xfrm>
            <a:off x="668337" y="908720"/>
            <a:ext cx="7807325" cy="5047536"/>
          </a:xfrm>
        </p:spPr>
        <p:txBody>
          <a:bodyPr/>
          <a:lstStyle/>
          <a:p>
            <a:pPr marL="457200" lvl="2" indent="-212725"/>
            <a:r>
              <a:rPr lang="en-US" sz="1600" dirty="0" smtClean="0"/>
              <a:t>L</a:t>
            </a:r>
            <a:r>
              <a:rPr lang="ro-RO" sz="1600" dirty="0" err="1" smtClean="0"/>
              <a:t>egea</a:t>
            </a:r>
            <a:r>
              <a:rPr lang="ro-RO" sz="1600" dirty="0" smtClean="0"/>
              <a:t> Nr</a:t>
            </a:r>
            <a:r>
              <a:rPr lang="en-US" sz="1600" dirty="0" smtClean="0"/>
              <a:t>. 215/2001</a:t>
            </a:r>
            <a:r>
              <a:rPr lang="ro-RO" sz="1600" dirty="0" smtClean="0"/>
              <a:t> privitoare la administraţia publică locală</a:t>
            </a:r>
            <a:r>
              <a:rPr lang="en-US" sz="1600" dirty="0" smtClean="0"/>
              <a:t>;</a:t>
            </a:r>
          </a:p>
          <a:p>
            <a:pPr marL="457200" lvl="2" indent="-212725"/>
            <a:r>
              <a:rPr lang="en-US" sz="1600" dirty="0" smtClean="0"/>
              <a:t>L</a:t>
            </a:r>
            <a:r>
              <a:rPr lang="ro-RO" sz="1600" dirty="0" err="1" smtClean="0"/>
              <a:t>egea</a:t>
            </a:r>
            <a:r>
              <a:rPr lang="ro-RO" sz="1600" dirty="0" smtClean="0"/>
              <a:t> Nr</a:t>
            </a:r>
            <a:r>
              <a:rPr lang="en-US" sz="1600" dirty="0" smtClean="0"/>
              <a:t>. 273/2006 </a:t>
            </a:r>
            <a:r>
              <a:rPr lang="ro-RO" sz="1600" dirty="0" smtClean="0"/>
              <a:t>privitoare la finanţele publice locale</a:t>
            </a:r>
            <a:r>
              <a:rPr lang="en-US" sz="1600" dirty="0" smtClean="0"/>
              <a:t>;</a:t>
            </a:r>
          </a:p>
          <a:p>
            <a:pPr marL="457200" lvl="2" indent="-212725"/>
            <a:r>
              <a:rPr lang="en-US" sz="1600" dirty="0" smtClean="0"/>
              <a:t>L</a:t>
            </a:r>
            <a:r>
              <a:rPr lang="ro-RO" sz="1600" dirty="0" err="1" smtClean="0"/>
              <a:t>egea</a:t>
            </a:r>
            <a:r>
              <a:rPr lang="ro-RO" sz="1600" dirty="0" smtClean="0"/>
              <a:t> Nr.</a:t>
            </a:r>
            <a:r>
              <a:rPr lang="en-US" sz="1600" dirty="0" smtClean="0"/>
              <a:t> 213/1998 </a:t>
            </a:r>
            <a:r>
              <a:rPr lang="ro-RO" sz="1600" dirty="0" smtClean="0"/>
              <a:t>privind bunurile proprietate publică</a:t>
            </a:r>
            <a:r>
              <a:rPr lang="en-US" sz="1600" dirty="0" smtClean="0"/>
              <a:t>;</a:t>
            </a:r>
          </a:p>
          <a:p>
            <a:pPr marL="457200" lvl="2" indent="-212725"/>
            <a:r>
              <a:rPr lang="ro-RO" sz="1600" dirty="0" smtClean="0"/>
              <a:t>Legea Nr</a:t>
            </a:r>
            <a:r>
              <a:rPr lang="en-US" sz="1600" dirty="0" smtClean="0"/>
              <a:t>. 287/2009 </a:t>
            </a:r>
            <a:r>
              <a:rPr lang="ro-RO" sz="1600" dirty="0" smtClean="0"/>
              <a:t>privind Codul Civil</a:t>
            </a:r>
            <a:r>
              <a:rPr lang="en-US" sz="1600" dirty="0" smtClean="0"/>
              <a:t>;</a:t>
            </a:r>
          </a:p>
          <a:p>
            <a:pPr marL="457200" lvl="2" indent="-212725"/>
            <a:r>
              <a:rPr lang="en-US" sz="1600" dirty="0" smtClean="0"/>
              <a:t>L</a:t>
            </a:r>
            <a:r>
              <a:rPr lang="ro-RO" sz="1600" dirty="0" err="1" smtClean="0"/>
              <a:t>egea</a:t>
            </a:r>
            <a:r>
              <a:rPr lang="ro-RO" sz="1600" dirty="0" smtClean="0"/>
              <a:t> Nr</a:t>
            </a:r>
            <a:r>
              <a:rPr lang="en-US" sz="1600" dirty="0" smtClean="0"/>
              <a:t>. 31/1990 </a:t>
            </a:r>
            <a:r>
              <a:rPr lang="ro-RO" sz="1600" dirty="0" smtClean="0"/>
              <a:t>privind societăţile comerciale</a:t>
            </a:r>
            <a:r>
              <a:rPr lang="en-US" sz="1600" dirty="0" smtClean="0"/>
              <a:t>;</a:t>
            </a:r>
          </a:p>
          <a:p>
            <a:pPr marL="457200" lvl="2" indent="-212725"/>
            <a:r>
              <a:rPr lang="en-US" sz="1600" dirty="0" smtClean="0"/>
              <a:t>L</a:t>
            </a:r>
            <a:r>
              <a:rPr lang="ro-RO" sz="1600" dirty="0" err="1" smtClean="0"/>
              <a:t>egea</a:t>
            </a:r>
            <a:r>
              <a:rPr lang="ro-RO" sz="1600" dirty="0" smtClean="0"/>
              <a:t> Nr</a:t>
            </a:r>
            <a:r>
              <a:rPr lang="en-US" sz="1600" dirty="0" smtClean="0"/>
              <a:t>. 51/2006 </a:t>
            </a:r>
            <a:r>
              <a:rPr lang="ro-RO" sz="1600" dirty="0" smtClean="0"/>
              <a:t>privind serviciile comunitare de utilităţi publice</a:t>
            </a:r>
            <a:r>
              <a:rPr lang="en-US" sz="1600" dirty="0" smtClean="0"/>
              <a:t>; </a:t>
            </a:r>
          </a:p>
          <a:p>
            <a:pPr marL="457200" lvl="2" indent="-212725"/>
            <a:r>
              <a:rPr lang="en-US" sz="1600" dirty="0" smtClean="0"/>
              <a:t>L</a:t>
            </a:r>
            <a:r>
              <a:rPr lang="ro-RO" sz="1600" dirty="0" err="1" smtClean="0"/>
              <a:t>egea</a:t>
            </a:r>
            <a:r>
              <a:rPr lang="ro-RO" sz="1600" dirty="0" smtClean="0"/>
              <a:t> Nr</a:t>
            </a:r>
            <a:r>
              <a:rPr lang="en-US" sz="1600" dirty="0" smtClean="0"/>
              <a:t>. 92/2007 </a:t>
            </a:r>
            <a:r>
              <a:rPr lang="ro-RO" sz="1600" dirty="0" smtClean="0"/>
              <a:t>privind serviciile de transport public local</a:t>
            </a:r>
            <a:r>
              <a:rPr lang="en-US" sz="1600" dirty="0" smtClean="0"/>
              <a:t>; </a:t>
            </a:r>
          </a:p>
          <a:p>
            <a:pPr marL="457200" lvl="2" indent="-212725"/>
            <a:r>
              <a:rPr lang="en-US" sz="1600" dirty="0" err="1" smtClean="0"/>
              <a:t>Ord</a:t>
            </a:r>
            <a:r>
              <a:rPr lang="ro-RO" sz="1600" dirty="0" smtClean="0"/>
              <a:t>inul nr. </a:t>
            </a:r>
            <a:r>
              <a:rPr lang="en-US" sz="1600" dirty="0" smtClean="0"/>
              <a:t>353/2007 </a:t>
            </a:r>
            <a:r>
              <a:rPr lang="ro-RO" sz="1600" dirty="0" smtClean="0"/>
              <a:t>al Ministrului </a:t>
            </a:r>
            <a:r>
              <a:rPr lang="ro-RO" sz="1600" dirty="0"/>
              <a:t>I</a:t>
            </a:r>
            <a:r>
              <a:rPr lang="ro-RO" sz="1600" dirty="0" smtClean="0"/>
              <a:t>nternelor şi Reformei </a:t>
            </a:r>
            <a:r>
              <a:rPr lang="ro-RO" sz="1600" dirty="0"/>
              <a:t>A</a:t>
            </a:r>
            <a:r>
              <a:rPr lang="ro-RO" sz="1600" dirty="0" smtClean="0"/>
              <a:t>dministrative pentru aprobarea Normelor de aplicare a Legii Nr. </a:t>
            </a:r>
            <a:r>
              <a:rPr lang="en-US" sz="1600" dirty="0" smtClean="0"/>
              <a:t>92/2007; </a:t>
            </a:r>
          </a:p>
          <a:p>
            <a:pPr marL="457200" lvl="2" indent="-212725"/>
            <a:r>
              <a:rPr lang="ro-RO" sz="1600" dirty="0" smtClean="0"/>
              <a:t>Ordonanţa de Guvern nr.</a:t>
            </a:r>
            <a:r>
              <a:rPr lang="en-US" sz="1600" dirty="0" smtClean="0"/>
              <a:t> 27/2011 </a:t>
            </a:r>
            <a:r>
              <a:rPr lang="ro-RO" sz="1600" dirty="0" smtClean="0"/>
              <a:t>privind transporturile rutiere</a:t>
            </a:r>
            <a:r>
              <a:rPr lang="en-US" sz="1600" dirty="0" smtClean="0"/>
              <a:t>; </a:t>
            </a:r>
          </a:p>
          <a:p>
            <a:pPr marL="457200" lvl="2" indent="-212725"/>
            <a:r>
              <a:rPr lang="ro-RO" sz="1600" dirty="0" smtClean="0"/>
              <a:t>Ordonanţa de Guvern nr. </a:t>
            </a:r>
            <a:r>
              <a:rPr lang="en-US" sz="1600" dirty="0" smtClean="0"/>
              <a:t>97/1999 (r) </a:t>
            </a:r>
            <a:r>
              <a:rPr lang="vi-VN" sz="1600" dirty="0" smtClean="0"/>
              <a:t>privind garantarea furnizării de servicii publice subvenţionate de transport rutier intern şi de transport pe căile navigabile interioare</a:t>
            </a:r>
            <a:r>
              <a:rPr lang="en-US" sz="1600" dirty="0" smtClean="0"/>
              <a:t>;</a:t>
            </a:r>
          </a:p>
          <a:p>
            <a:pPr marL="457200" lvl="2" indent="-212725"/>
            <a:r>
              <a:rPr lang="ro-RO" sz="1600" dirty="0" smtClean="0"/>
              <a:t>Ordinul Ministrului Transporturilor nr</a:t>
            </a:r>
            <a:r>
              <a:rPr lang="en-US" sz="1600" dirty="0" smtClean="0"/>
              <a:t>. 972/2007 </a:t>
            </a:r>
            <a:r>
              <a:rPr lang="ro-RO" sz="1600" dirty="0" smtClean="0"/>
              <a:t>al </a:t>
            </a:r>
            <a:r>
              <a:rPr lang="en-US" sz="1600" dirty="0" err="1" smtClean="0"/>
              <a:t>pentru</a:t>
            </a:r>
            <a:r>
              <a:rPr lang="en-US" sz="1600" dirty="0" smtClean="0"/>
              <a:t> </a:t>
            </a:r>
            <a:r>
              <a:rPr lang="en-US" sz="1600" dirty="0" err="1" smtClean="0"/>
              <a:t>aprobarea</a:t>
            </a:r>
            <a:r>
              <a:rPr lang="en-US" sz="1600" dirty="0" smtClean="0"/>
              <a:t> </a:t>
            </a:r>
            <a:r>
              <a:rPr lang="en-US" sz="1600" dirty="0" err="1" smtClean="0"/>
              <a:t>Regulamentului-cadru</a:t>
            </a:r>
            <a:r>
              <a:rPr lang="en-US" sz="1600" dirty="0" smtClean="0"/>
              <a:t> </a:t>
            </a:r>
            <a:r>
              <a:rPr lang="en-US" sz="1600" dirty="0" err="1" smtClean="0"/>
              <a:t>pentru</a:t>
            </a:r>
            <a:r>
              <a:rPr lang="en-US" sz="1600" dirty="0" smtClean="0"/>
              <a:t> </a:t>
            </a:r>
            <a:r>
              <a:rPr lang="en-US" sz="1600" dirty="0" err="1" smtClean="0"/>
              <a:t>efectuarea</a:t>
            </a:r>
            <a:r>
              <a:rPr lang="en-US" sz="1600" dirty="0" smtClean="0"/>
              <a:t> </a:t>
            </a:r>
            <a:r>
              <a:rPr lang="en-US" sz="1600" dirty="0" err="1" smtClean="0"/>
              <a:t>transportului</a:t>
            </a:r>
            <a:r>
              <a:rPr lang="en-US" sz="1600" dirty="0" smtClean="0"/>
              <a:t> public local </a:t>
            </a:r>
            <a:r>
              <a:rPr lang="en-US" sz="1600" dirty="0" err="1" smtClean="0"/>
              <a:t>şi</a:t>
            </a:r>
            <a:r>
              <a:rPr lang="en-US" sz="1600" dirty="0" smtClean="0"/>
              <a:t> a </a:t>
            </a:r>
            <a:r>
              <a:rPr lang="en-US" sz="1600" dirty="0" err="1" smtClean="0"/>
              <a:t>Caietului</a:t>
            </a:r>
            <a:r>
              <a:rPr lang="en-US" sz="1600" dirty="0" smtClean="0"/>
              <a:t> de </a:t>
            </a:r>
            <a:r>
              <a:rPr lang="en-US" sz="1600" dirty="0" err="1" smtClean="0"/>
              <a:t>sarcini-cadru</a:t>
            </a:r>
            <a:r>
              <a:rPr lang="en-US" sz="1600" dirty="0" smtClean="0"/>
              <a:t> al </a:t>
            </a:r>
            <a:r>
              <a:rPr lang="en-US" sz="1600" dirty="0" err="1" smtClean="0"/>
              <a:t>serviciilor</a:t>
            </a:r>
            <a:r>
              <a:rPr lang="en-US" sz="1600" dirty="0" smtClean="0"/>
              <a:t> de transport public local</a:t>
            </a:r>
          </a:p>
          <a:p>
            <a:pPr marL="0" indent="0">
              <a:buNone/>
            </a:pPr>
            <a:r>
              <a:rPr lang="ro-RO" sz="1600" b="0" dirty="0" smtClean="0"/>
              <a:t>La nivel naţional, o nouă lege privind serviciile de transport public local este supusă  consultării publice şi urmează să abroge Legea Nr.</a:t>
            </a:r>
            <a:r>
              <a:rPr lang="en-IE" sz="1600" b="0" dirty="0" smtClean="0"/>
              <a:t> 92/2007 </a:t>
            </a:r>
            <a:r>
              <a:rPr lang="ro-RO" sz="1600" b="0" dirty="0" smtClean="0"/>
              <a:t>şi alte reglementări aferente.</a:t>
            </a:r>
            <a:endParaRPr lang="en-GB" sz="1600" b="0"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4</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186397781"/>
      </p:ext>
    </p:extLst>
  </p:cSld>
  <p:clrMapOvr>
    <a:masterClrMapping/>
  </p:clrMapOvr>
  <p:transition spd="med">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ro-RO" dirty="0" smtClean="0"/>
              <a:t>Legislaţie română</a:t>
            </a:r>
            <a:r>
              <a:rPr lang="en-GB" dirty="0" smtClean="0"/>
              <a:t> – </a:t>
            </a:r>
            <a:r>
              <a:rPr lang="ro-RO" dirty="0" smtClean="0"/>
              <a:t>consideraţii generale</a:t>
            </a:r>
            <a:endParaRPr lang="en-GB" dirty="0"/>
          </a:p>
        </p:txBody>
      </p:sp>
      <p:sp>
        <p:nvSpPr>
          <p:cNvPr id="3" name="Content Placeholder 2"/>
          <p:cNvSpPr>
            <a:spLocks noGrp="1"/>
          </p:cNvSpPr>
          <p:nvPr>
            <p:ph idx="1"/>
          </p:nvPr>
        </p:nvSpPr>
        <p:spPr>
          <a:xfrm>
            <a:off x="660699" y="908720"/>
            <a:ext cx="7807325" cy="5847755"/>
          </a:xfrm>
        </p:spPr>
        <p:txBody>
          <a:bodyPr/>
          <a:lstStyle/>
          <a:p>
            <a:r>
              <a:rPr lang="ro-RO" sz="2000" b="0" dirty="0" smtClean="0"/>
              <a:t>Stabilește modalitățile de furnizare de servicii de TP, tipurile de operatori și procedurile de atribuire.</a:t>
            </a:r>
            <a:endParaRPr lang="en-GB" sz="2000" b="0" dirty="0" smtClean="0"/>
          </a:p>
          <a:p>
            <a:r>
              <a:rPr lang="ro-RO" sz="2000" b="0" dirty="0" smtClean="0"/>
              <a:t>Prevede modalitățile de gestionare a bunurilor, de asigurare a activelor necesare operatorilor şi de finanțare a investițiilor în servicii şi în sistemul de TP</a:t>
            </a:r>
            <a:endParaRPr lang="en-GB" sz="2000" b="0" dirty="0" smtClean="0"/>
          </a:p>
          <a:p>
            <a:r>
              <a:rPr lang="ro-RO" sz="2000" b="0" dirty="0" smtClean="0"/>
              <a:t>Oferă linii directoare în domeniul dezvoltării regionale, prin instituirea cadrului juridic pentru crearea de ADI</a:t>
            </a:r>
            <a:endParaRPr lang="en-GB" sz="2000" b="0" dirty="0" smtClean="0"/>
          </a:p>
          <a:p>
            <a:r>
              <a:rPr lang="ro-RO" sz="2000" b="0" dirty="0" smtClean="0"/>
              <a:t>Conţine prevederi oarecum învechite în ceea ce privește calculul compensației</a:t>
            </a:r>
            <a:endParaRPr lang="en-GB" sz="2000" b="0" dirty="0" smtClean="0"/>
          </a:p>
          <a:p>
            <a:r>
              <a:rPr lang="ro-RO" sz="2000" b="0" dirty="0" smtClean="0"/>
              <a:t>Nu conţine dispozițiile speciale incluse în Regulamentul </a:t>
            </a:r>
            <a:r>
              <a:rPr lang="en-US" sz="2000" b="0" dirty="0" smtClean="0"/>
              <a:t>(CE) Nr </a:t>
            </a:r>
            <a:r>
              <a:rPr lang="ro-RO" sz="2000" b="0" dirty="0" smtClean="0"/>
              <a:t>1370/2007 (de exemplu, atribuire</a:t>
            </a:r>
            <a:r>
              <a:rPr lang="en-US" sz="2000" b="0" dirty="0" smtClean="0"/>
              <a:t>a</a:t>
            </a:r>
            <a:r>
              <a:rPr lang="ro-RO" sz="2000" b="0" dirty="0" smtClean="0"/>
              <a:t> directă de urgență unui operator extern)</a:t>
            </a:r>
            <a:endParaRPr lang="en-GB" sz="2000" b="0" dirty="0" smtClean="0"/>
          </a:p>
          <a:p>
            <a:r>
              <a:rPr lang="en-GB" sz="2000" b="0" dirty="0" err="1" smtClean="0"/>
              <a:t>Nu</a:t>
            </a:r>
            <a:r>
              <a:rPr lang="en-GB" sz="2000" b="0" dirty="0" smtClean="0"/>
              <a:t> </a:t>
            </a:r>
            <a:r>
              <a:rPr lang="ro-RO" sz="2000" b="0" dirty="0" smtClean="0"/>
              <a:t>este pe deplin compatibilă cu normele UE, dar se preconizează o schimbare legislativă şi o lege nouă este în curs de consultare publică.</a:t>
            </a:r>
            <a:endParaRPr lang="en-GB" sz="2000" b="0" dirty="0" smtClean="0"/>
          </a:p>
          <a:p>
            <a:pPr marL="0" indent="0">
              <a:buNone/>
            </a:pPr>
            <a:endParaRPr lang="en-GB" sz="2000" b="0" dirty="0" smtClean="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5</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1893343755"/>
      </p:ext>
    </p:extLst>
  </p:cSld>
  <p:clrMapOvr>
    <a:masterClrMapping/>
  </p:clrMapOvr>
  <p:transition spd="med">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ro-RO" dirty="0" smtClean="0"/>
              <a:t>Legislaţie română </a:t>
            </a:r>
            <a:r>
              <a:rPr lang="en-GB" dirty="0" smtClean="0"/>
              <a:t>– </a:t>
            </a:r>
            <a:r>
              <a:rPr lang="ro-RO" dirty="0" smtClean="0"/>
              <a:t>dispoziţii principale</a:t>
            </a:r>
            <a:r>
              <a:rPr lang="en-GB" dirty="0" smtClean="0"/>
              <a:t> </a:t>
            </a:r>
            <a:endParaRPr lang="en-GB" dirty="0"/>
          </a:p>
        </p:txBody>
      </p:sp>
      <p:sp>
        <p:nvSpPr>
          <p:cNvPr id="3" name="Content Placeholder 2"/>
          <p:cNvSpPr>
            <a:spLocks noGrp="1"/>
          </p:cNvSpPr>
          <p:nvPr>
            <p:ph idx="1"/>
          </p:nvPr>
        </p:nvSpPr>
        <p:spPr>
          <a:xfrm>
            <a:off x="660699" y="908720"/>
            <a:ext cx="7807325" cy="6309420"/>
          </a:xfrm>
        </p:spPr>
        <p:txBody>
          <a:bodyPr/>
          <a:lstStyle/>
          <a:p>
            <a:r>
              <a:rPr lang="en-GB" sz="2000" b="0" dirty="0" smtClean="0"/>
              <a:t>L</a:t>
            </a:r>
            <a:r>
              <a:rPr lang="ro-RO" sz="2000" b="0" dirty="0" err="1" smtClean="0"/>
              <a:t>egea</a:t>
            </a:r>
            <a:r>
              <a:rPr lang="ro-RO" sz="2000" b="0" dirty="0" smtClean="0"/>
              <a:t> garantează exclusivitate asupra rutelor</a:t>
            </a:r>
            <a:r>
              <a:rPr lang="en-GB" sz="2000" b="0" dirty="0" smtClean="0"/>
              <a:t>;</a:t>
            </a:r>
          </a:p>
          <a:p>
            <a:r>
              <a:rPr lang="en-GB" sz="2000" b="0" dirty="0" smtClean="0"/>
              <a:t>Su</a:t>
            </a:r>
            <a:r>
              <a:rPr lang="ro-RO" sz="2000" b="0" dirty="0" smtClean="0"/>
              <a:t>b</a:t>
            </a:r>
            <a:r>
              <a:rPr lang="en-US" sz="2000" b="0" dirty="0" smtClean="0"/>
              <a:t>-</a:t>
            </a:r>
            <a:r>
              <a:rPr lang="ro-RO" sz="2000" b="0" dirty="0" smtClean="0"/>
              <a:t>contractarea serviciului nu este permisă</a:t>
            </a:r>
            <a:r>
              <a:rPr lang="en-GB" sz="2000" b="0" dirty="0" smtClean="0"/>
              <a:t>;</a:t>
            </a:r>
          </a:p>
          <a:p>
            <a:r>
              <a:rPr lang="en-GB" sz="2000" b="0" dirty="0" err="1" smtClean="0"/>
              <a:t>Nu</a:t>
            </a:r>
            <a:r>
              <a:rPr lang="en-GB" sz="2000" b="0" dirty="0" smtClean="0"/>
              <a:t> se </a:t>
            </a:r>
            <a:r>
              <a:rPr lang="en-GB" sz="2000" b="0" dirty="0" err="1" smtClean="0"/>
              <a:t>admite</a:t>
            </a:r>
            <a:r>
              <a:rPr lang="en-GB" sz="2000" b="0" dirty="0" smtClean="0"/>
              <a:t> </a:t>
            </a:r>
            <a:r>
              <a:rPr lang="en-GB" sz="2000" b="0" dirty="0" err="1" smtClean="0"/>
              <a:t>atribuirea</a:t>
            </a:r>
            <a:r>
              <a:rPr lang="en-GB" sz="2000" b="0" dirty="0" smtClean="0"/>
              <a:t> direct</a:t>
            </a:r>
            <a:r>
              <a:rPr lang="ro-RO" sz="2000" b="0" dirty="0" smtClean="0"/>
              <a:t>ă către</a:t>
            </a:r>
            <a:r>
              <a:rPr lang="en-GB" sz="2000" b="0" dirty="0" smtClean="0"/>
              <a:t> un operator extern, </a:t>
            </a:r>
            <a:r>
              <a:rPr lang="en-GB" sz="2000" b="0" dirty="0" err="1" smtClean="0"/>
              <a:t>nici</a:t>
            </a:r>
            <a:r>
              <a:rPr lang="en-GB" sz="2000" b="0" dirty="0" smtClean="0"/>
              <a:t> m</a:t>
            </a:r>
            <a:r>
              <a:rPr lang="ro-RO" sz="2000" b="0" dirty="0" err="1" smtClean="0"/>
              <a:t>ăcar</a:t>
            </a:r>
            <a:r>
              <a:rPr lang="ro-RO" sz="2000" b="0" dirty="0" smtClean="0"/>
              <a:t> din considerente de urgenţă sau pentru lucrări de mică anvergură</a:t>
            </a:r>
            <a:r>
              <a:rPr lang="en-GB" sz="2000" b="0" dirty="0" smtClean="0"/>
              <a:t>;</a:t>
            </a:r>
          </a:p>
          <a:p>
            <a:r>
              <a:rPr lang="ro-RO" sz="2000" b="0" dirty="0" smtClean="0"/>
              <a:t>Reguli speciale de calcul al compensaţiei </a:t>
            </a:r>
            <a:r>
              <a:rPr lang="en-US" sz="2000" b="0" dirty="0" smtClean="0"/>
              <a:t>– </a:t>
            </a:r>
            <a:r>
              <a:rPr lang="en-US" sz="2000" b="0" dirty="0" err="1" smtClean="0"/>
              <a:t>neconforme</a:t>
            </a:r>
            <a:r>
              <a:rPr lang="en-US" sz="2000" b="0" dirty="0" smtClean="0"/>
              <a:t> cu </a:t>
            </a:r>
            <a:r>
              <a:rPr lang="en-US" sz="2000" b="0" dirty="0" err="1" smtClean="0"/>
              <a:t>Anexa</a:t>
            </a:r>
            <a:r>
              <a:rPr lang="en-US" sz="2000" b="0" dirty="0" smtClean="0"/>
              <a:t> la </a:t>
            </a:r>
            <a:r>
              <a:rPr lang="en-US" sz="2000" b="0" dirty="0" err="1" smtClean="0"/>
              <a:t>Regulamentul</a:t>
            </a:r>
            <a:r>
              <a:rPr lang="en-US" sz="2000" b="0" dirty="0" smtClean="0"/>
              <a:t> (CE) Nr. </a:t>
            </a:r>
            <a:r>
              <a:rPr lang="ro-RO" sz="2000" b="0" dirty="0" smtClean="0"/>
              <a:t>1</a:t>
            </a:r>
            <a:r>
              <a:rPr lang="en-GB" sz="2000" b="0" dirty="0" smtClean="0"/>
              <a:t>370;</a:t>
            </a:r>
          </a:p>
          <a:p>
            <a:r>
              <a:rPr lang="en-GB" sz="2000" b="0" dirty="0" err="1" smtClean="0"/>
              <a:t>Durata</a:t>
            </a:r>
            <a:r>
              <a:rPr lang="en-GB" sz="2000" b="0" dirty="0" smtClean="0"/>
              <a:t> maxim</a:t>
            </a:r>
            <a:r>
              <a:rPr lang="ro-RO" sz="2000" b="0" dirty="0" smtClean="0"/>
              <a:t>ă a contractelor este mai mică decât </a:t>
            </a:r>
            <a:r>
              <a:rPr lang="ro-RO" sz="2000" b="0" dirty="0" smtClean="0"/>
              <a:t>ce</a:t>
            </a:r>
            <a:r>
              <a:rPr lang="en-US" sz="2000" b="0" dirty="0" smtClean="0"/>
              <a:t>a</a:t>
            </a:r>
            <a:r>
              <a:rPr lang="ro-RO" sz="2000" b="0" dirty="0" smtClean="0"/>
              <a:t> </a:t>
            </a:r>
            <a:r>
              <a:rPr lang="ro-RO" sz="2000" b="0" dirty="0" smtClean="0"/>
              <a:t>prevăzută în Regulamentul Nr. </a:t>
            </a:r>
            <a:r>
              <a:rPr lang="en-GB" sz="2000" b="0" dirty="0" smtClean="0"/>
              <a:t>1370;</a:t>
            </a:r>
          </a:p>
          <a:p>
            <a:r>
              <a:rPr lang="ro-RO" sz="2000" b="0" dirty="0" smtClean="0"/>
              <a:t>Operatorii interni trebuie să fie deţinuţi integral de autorităţile publice locale</a:t>
            </a:r>
            <a:r>
              <a:rPr lang="en-GB" sz="2000" b="0" dirty="0" smtClean="0"/>
              <a:t>;</a:t>
            </a:r>
          </a:p>
          <a:p>
            <a:r>
              <a:rPr lang="ro-RO" sz="2000" b="0" dirty="0" smtClean="0"/>
              <a:t>Contractele de Servicii Publice sunt, de fapt, acorduri </a:t>
            </a:r>
            <a:r>
              <a:rPr lang="en-US" sz="2000" b="0" dirty="0" err="1" smtClean="0"/>
              <a:t>privind</a:t>
            </a:r>
            <a:r>
              <a:rPr lang="ro-RO" sz="2000" b="0" dirty="0" smtClean="0"/>
              <a:t> </a:t>
            </a:r>
            <a:r>
              <a:rPr lang="ro-RO" sz="2000" b="0" dirty="0" smtClean="0"/>
              <a:t>concesionare de servicii şi sisteme deTP</a:t>
            </a:r>
            <a:r>
              <a:rPr lang="en-GB" sz="2000" b="0" dirty="0" smtClean="0"/>
              <a:t>;</a:t>
            </a:r>
          </a:p>
          <a:p>
            <a:r>
              <a:rPr lang="en-GB" sz="2000" b="0" dirty="0" smtClean="0"/>
              <a:t>N</a:t>
            </a:r>
            <a:r>
              <a:rPr lang="ro-RO" sz="2000" b="0" dirty="0" smtClean="0"/>
              <a:t>u există dispoziţii referitoare la profitul rezonabil care trebuie avut în vedere la calculul compensaţiei</a:t>
            </a:r>
            <a:r>
              <a:rPr lang="en-GB" sz="2000" b="0" dirty="0" smtClean="0"/>
              <a:t>;</a:t>
            </a:r>
          </a:p>
          <a:p>
            <a:endParaRPr lang="en-GB" sz="2000" b="0" dirty="0" smtClean="0"/>
          </a:p>
          <a:p>
            <a:pPr marL="0" indent="0">
              <a:buNone/>
            </a:pPr>
            <a:endParaRPr lang="en-GB" sz="2000" b="0" dirty="0" smtClean="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6</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1893343755"/>
      </p:ext>
    </p:extLst>
  </p:cSld>
  <p:clrMapOvr>
    <a:masterClrMapping/>
  </p:clrMapOvr>
  <p:transition spd="med">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846659"/>
          </a:xfrm>
        </p:spPr>
        <p:txBody>
          <a:bodyPr/>
          <a:lstStyle/>
          <a:p>
            <a:r>
              <a:rPr lang="en-GB" dirty="0" smtClean="0"/>
              <a:t>a</a:t>
            </a:r>
            <a:r>
              <a:rPr lang="ro-RO" dirty="0" smtClean="0"/>
              <a:t>JUTORUL DE STAT ŞI COMPENSAŢIA PENTRU SERVICIU PUBLIC</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21B9F63D-F551-4257-8F18-B0C0BD5E4CB7}" type="slidenum">
              <a:rPr lang="en-US" smtClean="0"/>
              <a:pPr>
                <a:defRPr/>
              </a:pPr>
              <a:t>7</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3698182833"/>
      </p:ext>
    </p:extLst>
  </p:cSld>
  <p:clrMapOvr>
    <a:masterClrMapping/>
  </p:clrMapOvr>
  <p:transition spd="med">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en-GB" dirty="0" err="1" smtClean="0"/>
              <a:t>Introd</a:t>
            </a:r>
            <a:r>
              <a:rPr lang="ro-RO" dirty="0" err="1" smtClean="0"/>
              <a:t>ucere</a:t>
            </a:r>
            <a:endParaRPr lang="en-GB" dirty="0"/>
          </a:p>
        </p:txBody>
      </p:sp>
      <p:sp>
        <p:nvSpPr>
          <p:cNvPr id="3" name="Content Placeholder 2"/>
          <p:cNvSpPr>
            <a:spLocks noGrp="1"/>
          </p:cNvSpPr>
          <p:nvPr>
            <p:ph idx="1"/>
          </p:nvPr>
        </p:nvSpPr>
        <p:spPr>
          <a:xfrm>
            <a:off x="661988" y="1300163"/>
            <a:ext cx="7807325" cy="4431983"/>
          </a:xfrm>
        </p:spPr>
        <p:txBody>
          <a:bodyPr/>
          <a:lstStyle/>
          <a:p>
            <a:r>
              <a:rPr lang="ro-RO" dirty="0" smtClean="0"/>
              <a:t>Furnizarea de fonduri pentru achiziționarea de active destinate serviciilor de transport public este considerată compensație în conformitate cu Regulamentul 1370/2007</a:t>
            </a:r>
            <a:endParaRPr lang="en-GB" dirty="0" smtClean="0"/>
          </a:p>
          <a:p>
            <a:r>
              <a:rPr lang="ro-RO" dirty="0" smtClean="0"/>
              <a:t>Compensația plătită în conformitate cu Regulamentul 1370 este compatibilă cu piața internă și nu impune o notificare prealabilă</a:t>
            </a:r>
            <a:endParaRPr lang="en-GB" dirty="0" smtClean="0"/>
          </a:p>
          <a:p>
            <a:r>
              <a:rPr lang="ro-RO" dirty="0" smtClean="0"/>
              <a:t>Capitolul 4 prezintă condițiile în care compensația pentru achiziționarea sau modernizarea de active permite alocarea de fonduri din PO fără obligaţia de notificare.</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8</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a:t>
            </a:r>
            <a:r>
              <a:rPr lang="en-GB" dirty="0" smtClean="0"/>
              <a:t> 2015 – </a:t>
            </a:r>
            <a:r>
              <a:rPr lang="ro-RO" dirty="0" smtClean="0"/>
              <a:t>Seminar privind ajutorul de stat</a:t>
            </a:r>
            <a:endParaRPr lang="en-US" dirty="0"/>
          </a:p>
        </p:txBody>
      </p:sp>
    </p:spTree>
    <p:extLst>
      <p:ext uri="{BB962C8B-B14F-4D97-AF65-F5344CB8AC3E}">
        <p14:creationId xmlns="" xmlns:p14="http://schemas.microsoft.com/office/powerpoint/2010/main" val="2532334408"/>
      </p:ext>
    </p:extLst>
  </p:cSld>
  <p:clrMapOvr>
    <a:masterClrMapping/>
  </p:clrMapOvr>
  <p:transition spd="med">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75" y="373826"/>
            <a:ext cx="8375650" cy="400110"/>
          </a:xfrm>
        </p:spPr>
        <p:txBody>
          <a:bodyPr/>
          <a:lstStyle/>
          <a:p>
            <a:r>
              <a:rPr lang="ro-RO" dirty="0" smtClean="0"/>
              <a:t>Definirea ajutorului de stat</a:t>
            </a:r>
            <a:r>
              <a:rPr lang="en-US" dirty="0" smtClean="0"/>
              <a:t>:</a:t>
            </a:r>
            <a:endParaRPr lang="en-GB" dirty="0"/>
          </a:p>
        </p:txBody>
      </p:sp>
      <p:sp>
        <p:nvSpPr>
          <p:cNvPr id="3" name="Content Placeholder 2"/>
          <p:cNvSpPr>
            <a:spLocks noGrp="1"/>
          </p:cNvSpPr>
          <p:nvPr>
            <p:ph idx="1"/>
          </p:nvPr>
        </p:nvSpPr>
        <p:spPr>
          <a:xfrm>
            <a:off x="661988" y="1300163"/>
            <a:ext cx="7807325" cy="3139321"/>
          </a:xfrm>
        </p:spPr>
        <p:txBody>
          <a:bodyPr/>
          <a:lstStyle/>
          <a:p>
            <a:r>
              <a:rPr lang="ro-RO" dirty="0" smtClean="0"/>
              <a:t>Ajutorul de stat = </a:t>
            </a:r>
            <a:r>
              <a:rPr lang="vi-VN" dirty="0" smtClean="0"/>
              <a:t>un avantaj acordat, sub orice formă, în mod selectiv de către stat sau din</a:t>
            </a:r>
            <a:r>
              <a:rPr lang="ro-RO" dirty="0" smtClean="0"/>
              <a:t> </a:t>
            </a:r>
            <a:r>
              <a:rPr lang="en-US" dirty="0" err="1" smtClean="0"/>
              <a:t>resurse</a:t>
            </a:r>
            <a:r>
              <a:rPr lang="en-US" dirty="0" smtClean="0"/>
              <a:t> de stat,</a:t>
            </a:r>
            <a:r>
              <a:rPr lang="ro-RO" dirty="0" smtClean="0"/>
              <a:t> </a:t>
            </a:r>
            <a:r>
              <a:rPr lang="en-US" dirty="0" smtClean="0"/>
              <a:t>care</a:t>
            </a:r>
            <a:r>
              <a:rPr lang="ro-RO" dirty="0" smtClean="0"/>
              <a:t> </a:t>
            </a:r>
            <a:r>
              <a:rPr lang="vi-VN" dirty="0" smtClean="0"/>
              <a:t>distorsionează sau ameninţă să distorsioneze concurenţa</a:t>
            </a:r>
            <a:endParaRPr lang="en-GB" dirty="0" smtClean="0"/>
          </a:p>
          <a:p>
            <a:r>
              <a:rPr lang="en-GB" dirty="0" smtClean="0"/>
              <a:t>“</a:t>
            </a:r>
            <a:r>
              <a:rPr lang="en-US" dirty="0" err="1" smtClean="0"/>
              <a:t>Ajutoarele</a:t>
            </a:r>
            <a:r>
              <a:rPr lang="en-US" dirty="0" smtClean="0"/>
              <a:t> de stat </a:t>
            </a:r>
            <a:r>
              <a:rPr lang="en-US" dirty="0" err="1" smtClean="0"/>
              <a:t>trebuie</a:t>
            </a:r>
            <a:r>
              <a:rPr lang="en-US" dirty="0" smtClean="0"/>
              <a:t> </a:t>
            </a:r>
            <a:r>
              <a:rPr lang="ro-RO" dirty="0" smtClean="0"/>
              <a:t>să fie compatibile </a:t>
            </a:r>
            <a:r>
              <a:rPr lang="en-US" dirty="0" smtClean="0"/>
              <a:t>[…]</a:t>
            </a:r>
            <a:r>
              <a:rPr lang="ro-RO" dirty="0" smtClean="0"/>
              <a:t> în cazul în care satisfac nevoile de coordonare a transporturilor sau constituie compensare pentru </a:t>
            </a:r>
            <a:r>
              <a:rPr lang="en-US" dirty="0" err="1" smtClean="0"/>
              <a:t>efectuarea</a:t>
            </a:r>
            <a:r>
              <a:rPr lang="en-US" dirty="0" smtClean="0"/>
              <a:t> […] </a:t>
            </a:r>
            <a:r>
              <a:rPr lang="en-US" dirty="0" err="1" smtClean="0"/>
              <a:t>unui</a:t>
            </a:r>
            <a:r>
              <a:rPr lang="ro-RO" dirty="0" smtClean="0"/>
              <a:t> serviciu public</a:t>
            </a:r>
            <a:r>
              <a:rPr lang="en-US" dirty="0" smtClean="0"/>
              <a:t>”</a:t>
            </a:r>
            <a:r>
              <a:rPr lang="en-GB" dirty="0" smtClean="0"/>
              <a:t> </a:t>
            </a:r>
            <a:endParaRPr lang="en-GB" dirty="0"/>
          </a:p>
        </p:txBody>
      </p:sp>
      <p:sp>
        <p:nvSpPr>
          <p:cNvPr id="4" name="Slide Number Placeholder 3"/>
          <p:cNvSpPr>
            <a:spLocks noGrp="1"/>
          </p:cNvSpPr>
          <p:nvPr>
            <p:ph type="sldNum" sz="quarter" idx="10"/>
          </p:nvPr>
        </p:nvSpPr>
        <p:spPr/>
        <p:txBody>
          <a:bodyPr/>
          <a:lstStyle/>
          <a:p>
            <a:pPr>
              <a:defRPr/>
            </a:pPr>
            <a:fld id="{2EFC973D-BC88-4728-B5FA-1C217B999222}" type="slidenum">
              <a:rPr lang="en-US" smtClean="0"/>
              <a:pPr>
                <a:defRPr/>
              </a:pPr>
              <a:t>9</a:t>
            </a:fld>
            <a:endParaRPr lang="en-US"/>
          </a:p>
        </p:txBody>
      </p:sp>
      <p:sp>
        <p:nvSpPr>
          <p:cNvPr id="5" name="Footer Placeholder 4"/>
          <p:cNvSpPr>
            <a:spLocks noGrp="1"/>
          </p:cNvSpPr>
          <p:nvPr>
            <p:ph type="ftr" sz="quarter" idx="11"/>
          </p:nvPr>
        </p:nvSpPr>
        <p:spPr/>
        <p:txBody>
          <a:bodyPr/>
          <a:lstStyle/>
          <a:p>
            <a:pPr>
              <a:defRPr/>
            </a:pPr>
            <a:r>
              <a:rPr lang="en-GB" dirty="0" smtClean="0"/>
              <a:t>26 </a:t>
            </a:r>
            <a:r>
              <a:rPr lang="ro-RO" dirty="0" smtClean="0"/>
              <a:t> noiembrie </a:t>
            </a:r>
            <a:r>
              <a:rPr lang="en-GB" dirty="0" smtClean="0"/>
              <a:t>2015 – </a:t>
            </a:r>
            <a:r>
              <a:rPr lang="ro-RO" dirty="0" smtClean="0"/>
              <a:t>Seminar  privind ajutorul de stat</a:t>
            </a:r>
            <a:endParaRPr lang="en-US" dirty="0"/>
          </a:p>
        </p:txBody>
      </p:sp>
    </p:spTree>
    <p:extLst>
      <p:ext uri="{BB962C8B-B14F-4D97-AF65-F5344CB8AC3E}">
        <p14:creationId xmlns="" xmlns:p14="http://schemas.microsoft.com/office/powerpoint/2010/main" val="2269670000"/>
      </p:ext>
    </p:extLst>
  </p:cSld>
  <p:clrMapOvr>
    <a:masterClrMapping/>
  </p:clrMapOvr>
  <p:transition spd="med">
    <p:randomBar/>
  </p:transition>
  <p:timing>
    <p:tnLst>
      <p:par>
        <p:cTn id="1" dur="indefinite" restart="never" nodeType="tmRoot"/>
      </p:par>
    </p:tnLst>
  </p:timing>
</p:sld>
</file>

<file path=ppt/theme/theme1.xml><?xml version="1.0" encoding="utf-8"?>
<a:theme xmlns:a="http://schemas.openxmlformats.org/drawingml/2006/main" name="MRDPW PMU IUT template">
  <a:themeElements>
    <a:clrScheme name="">
      <a:dk1>
        <a:srgbClr val="808080"/>
      </a:dk1>
      <a:lt1>
        <a:srgbClr val="FFFFFF"/>
      </a:lt1>
      <a:dk2>
        <a:srgbClr val="040DB1"/>
      </a:dk2>
      <a:lt2>
        <a:srgbClr val="FFA600"/>
      </a:lt2>
      <a:accent1>
        <a:srgbClr val="9B9DCB"/>
      </a:accent1>
      <a:accent2>
        <a:srgbClr val="C74760"/>
      </a:accent2>
      <a:accent3>
        <a:srgbClr val="AAAAD5"/>
      </a:accent3>
      <a:accent4>
        <a:srgbClr val="DADADA"/>
      </a:accent4>
      <a:accent5>
        <a:srgbClr val="CBCCE2"/>
      </a:accent5>
      <a:accent6>
        <a:srgbClr val="B43F56"/>
      </a:accent6>
      <a:hlink>
        <a:srgbClr val="CCCCFF"/>
      </a:hlink>
      <a:folHlink>
        <a:srgbClr val="B2B2B2"/>
      </a:folHlink>
    </a:clrScheme>
    <a:fontScheme name="Office Them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rgbClr val="006666"/>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rgbClr val="006666"/>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MRDPW PMU IUT template</Template>
  <TotalTime>1039</TotalTime>
  <Words>2744</Words>
  <Application>Microsoft Office PowerPoint</Application>
  <PresentationFormat>On-screen Show (4:3)</PresentationFormat>
  <Paragraphs>341</Paragraphs>
  <Slides>39</Slides>
  <Notes>1</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MRDPW PMU IUT template</vt:lpstr>
      <vt:lpstr>MDRAP, JASPERS   Transport Public Urban: Ghid Finantare</vt:lpstr>
      <vt:lpstr>BAZA LEGALĂ</vt:lpstr>
      <vt:lpstr>Legislaţie UE</vt:lpstr>
      <vt:lpstr>Legislaţie română</vt:lpstr>
      <vt:lpstr>Legislaţie română – consideraţii generale</vt:lpstr>
      <vt:lpstr>Legislaţie română – dispoziţii principale </vt:lpstr>
      <vt:lpstr>aJUTORUL DE STAT ŞI COMPENSAŢIA PENTRU SERVICIU PUBLIC</vt:lpstr>
      <vt:lpstr>Introducere</vt:lpstr>
      <vt:lpstr>Definirea ajutorului de stat:</vt:lpstr>
      <vt:lpstr>Finanţare: 3 categorii:</vt:lpstr>
      <vt:lpstr>Finanţare definită ca nefiind Ajutor de stat (1)</vt:lpstr>
      <vt:lpstr>Finanţarea definită ca nefiind Ajutor de stat (2)</vt:lpstr>
      <vt:lpstr>Finanţare definită ca Ajutor financiar compatibil </vt:lpstr>
      <vt:lpstr>Structuri de GESTIUNE A TRANSPORTULUI PUBLIC</vt:lpstr>
      <vt:lpstr>Structuri acceptate</vt:lpstr>
      <vt:lpstr>Gestiune directă</vt:lpstr>
      <vt:lpstr>Gestiune delegată unei Companii Municipale (CM)</vt:lpstr>
      <vt:lpstr>Gestiune delegată unei Societăţi Externe (S Ext.)</vt:lpstr>
      <vt:lpstr>Regie Autonomă</vt:lpstr>
      <vt:lpstr>DOTAREA CU ACTIVE</vt:lpstr>
      <vt:lpstr>Tipuri de active</vt:lpstr>
      <vt:lpstr>Slide 22</vt:lpstr>
      <vt:lpstr>Modelul 1: Achiziţie directă şi drept de proprietate reţinut de AL (1)</vt:lpstr>
      <vt:lpstr>Modelul 2: Achiziţie directă şi drept de proprietate transferat operatorului </vt:lpstr>
      <vt:lpstr>Modelul 3: Active achiziţionate de operatorul intern</vt:lpstr>
      <vt:lpstr>Modelul 4: Active achiziţionate de operatorul extern</vt:lpstr>
      <vt:lpstr>CERERE DE FINANŢARE</vt:lpstr>
      <vt:lpstr>Eligibilitatea solicitanţilor</vt:lpstr>
      <vt:lpstr>CALCULUL COMPENSAŢIEI</vt:lpstr>
      <vt:lpstr>Slide 30</vt:lpstr>
      <vt:lpstr>Project opportunities</vt:lpstr>
      <vt:lpstr>Potential components</vt:lpstr>
      <vt:lpstr>EU Financing :Basic steps to a “good” project</vt:lpstr>
      <vt:lpstr>Administrative Arrangements/options</vt:lpstr>
      <vt:lpstr>Preferred EU Financing Routes (1)</vt:lpstr>
      <vt:lpstr>Preferred EU Financing Routes (2): </vt:lpstr>
      <vt:lpstr>Preferred EU Financing Routes (3)</vt:lpstr>
      <vt:lpstr>Preferred EU Financing Routes (4): Modernisation of assets</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MRDPW, PMU Integrated Urban Transport   Title</dc:title>
  <dc:creator>Eric Trel</dc:creator>
  <cp:lastModifiedBy>Geanina</cp:lastModifiedBy>
  <cp:revision>114</cp:revision>
  <dcterms:created xsi:type="dcterms:W3CDTF">2011-06-23T17:36:04Z</dcterms:created>
  <dcterms:modified xsi:type="dcterms:W3CDTF">2015-11-26T09:50:44Z</dcterms:modified>
</cp:coreProperties>
</file>