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0" r:id="rId1"/>
    <p:sldMasterId id="2147483831" r:id="rId2"/>
    <p:sldMasterId id="2147483843" r:id="rId3"/>
  </p:sldMasterIdLst>
  <p:notesMasterIdLst>
    <p:notesMasterId r:id="rId24"/>
  </p:notesMasterIdLst>
  <p:sldIdLst>
    <p:sldId id="447" r:id="rId4"/>
    <p:sldId id="453" r:id="rId5"/>
    <p:sldId id="458" r:id="rId6"/>
    <p:sldId id="454" r:id="rId7"/>
    <p:sldId id="455" r:id="rId8"/>
    <p:sldId id="456" r:id="rId9"/>
    <p:sldId id="460" r:id="rId10"/>
    <p:sldId id="459" r:id="rId11"/>
    <p:sldId id="461" r:id="rId12"/>
    <p:sldId id="462" r:id="rId13"/>
    <p:sldId id="463" r:id="rId14"/>
    <p:sldId id="464" r:id="rId15"/>
    <p:sldId id="465" r:id="rId16"/>
    <p:sldId id="466" r:id="rId17"/>
    <p:sldId id="469" r:id="rId18"/>
    <p:sldId id="468" r:id="rId19"/>
    <p:sldId id="473" r:id="rId20"/>
    <p:sldId id="470" r:id="rId21"/>
    <p:sldId id="474" r:id="rId22"/>
    <p:sldId id="472" r:id="rId23"/>
  </p:sldIdLst>
  <p:sldSz cx="9144000" cy="6858000" type="screen4x3"/>
  <p:notesSz cx="6797675" cy="9872663"/>
  <p:defaultTextStyle>
    <a:defPPr>
      <a:defRPr lang="en-GB"/>
    </a:defPPr>
    <a:lvl1pPr algn="ctr" rtl="0" fontAlgn="base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200"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200"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200"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0"/>
      </p:ext>
    </p:extLst>
  </p:showPr>
  <p:clrMru>
    <a:srgbClr val="A9C876"/>
    <a:srgbClr val="99E3A2"/>
    <a:srgbClr val="1B1290"/>
    <a:srgbClr val="3E12E0"/>
    <a:srgbClr val="BEF6FE"/>
    <a:srgbClr val="4E23ED"/>
    <a:srgbClr val="80008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805" autoAdjust="0"/>
    <p:restoredTop sz="94624" autoAdjust="0"/>
  </p:normalViewPr>
  <p:slideViewPr>
    <p:cSldViewPr>
      <p:cViewPr>
        <p:scale>
          <a:sx n="112" d="100"/>
          <a:sy n="112" d="100"/>
        </p:scale>
        <p:origin x="-1572" y="-5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87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1" d="100"/>
          <a:sy n="71" d="100"/>
        </p:scale>
        <p:origin x="-2220" y="-90"/>
      </p:cViewPr>
      <p:guideLst>
        <p:guide orient="horz" pos="3109"/>
        <p:guide pos="214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958" cy="49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3" tIns="45717" rIns="91433" bIns="45717" numCol="1" anchor="t" anchorCtr="0" compatLnSpc="1">
            <a:prstTxWarp prst="textNoShape">
              <a:avLst/>
            </a:prstTxWarp>
          </a:bodyPr>
          <a:lstStyle>
            <a:lvl1pPr algn="l">
              <a:defRPr b="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098" y="0"/>
            <a:ext cx="2944958" cy="49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3" tIns="45717" rIns="91433" bIns="45717" numCol="1" anchor="t" anchorCtr="0" compatLnSpc="1">
            <a:prstTxWarp prst="textNoShape">
              <a:avLst/>
            </a:prstTxWarp>
          </a:bodyPr>
          <a:lstStyle>
            <a:lvl1pPr algn="r">
              <a:defRPr b="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58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0275" y="739775"/>
            <a:ext cx="4937125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606" y="4688489"/>
            <a:ext cx="5438464" cy="4443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3" tIns="45717" rIns="91433" bIns="457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471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6978"/>
            <a:ext cx="2944958" cy="49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3" tIns="45717" rIns="91433" bIns="45717" numCol="1" anchor="b" anchorCtr="0" compatLnSpc="1">
            <a:prstTxWarp prst="textNoShape">
              <a:avLst/>
            </a:prstTxWarp>
          </a:bodyPr>
          <a:lstStyle>
            <a:lvl1pPr algn="l">
              <a:defRPr b="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71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098" y="9376978"/>
            <a:ext cx="2944958" cy="49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3" tIns="45717" rIns="91433" bIns="45717" numCol="1" anchor="b" anchorCtr="0" compatLnSpc="1">
            <a:prstTxWarp prst="textNoShape">
              <a:avLst/>
            </a:prstTxWarp>
          </a:bodyPr>
          <a:lstStyle>
            <a:lvl1pPr algn="r">
              <a:defRPr b="0">
                <a:latin typeface="Arial" charset="0"/>
              </a:defRPr>
            </a:lvl1pPr>
          </a:lstStyle>
          <a:p>
            <a:pPr>
              <a:defRPr/>
            </a:pPr>
            <a:fld id="{099F4E68-0E8E-4E80-9D39-BBE26396C49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02318303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27FE41-61F6-44B6-9D86-BE3DD3AF4854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3719072010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3EF516-2534-45A7-BAF3-6AE4F07F6D0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020097778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-133350"/>
            <a:ext cx="2286000" cy="62214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-133350"/>
            <a:ext cx="6705600" cy="62214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6F7D62-A43E-43A1-8D15-A869C2323E5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698028312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33350"/>
            <a:ext cx="9144000" cy="863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41413" y="1592263"/>
            <a:ext cx="6400800" cy="2171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3" y="3916363"/>
            <a:ext cx="6400800" cy="2171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4FE77C-D0B1-467B-B3A0-9DF2E8C6D0A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554960646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33350"/>
            <a:ext cx="9144000" cy="863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141413" y="1592263"/>
            <a:ext cx="6400800" cy="4495800"/>
          </a:xfrm>
        </p:spPr>
        <p:txBody>
          <a:bodyPr/>
          <a:lstStyle/>
          <a:p>
            <a:pPr lvl="0"/>
            <a:endParaRPr lang="fr-FR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38AE27-EF2B-4F49-BC1B-81E2B5971C6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454044931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64010D-BA2F-435D-A4BD-923C201F7ED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31201638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5FF132-28C1-40AB-A254-92B48F300AA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30548751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4267B8-1ABD-4C4B-98B6-962A1896363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3907555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DB670F-0AA6-46D0-9CF8-46FEA9F5448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40882249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9F94F8-E61B-4C54-AF7F-4BA4EED6F48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1749836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794353-1170-4432-8CEC-3C8781076F6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32779232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B89B00-6FDE-406B-AD92-EC35F6A7FF5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324436691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B42B7-7740-4B9A-A061-5366B8DCEBE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420462722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967173-04A8-4A56-A4CD-06B72727A49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61660215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FB9DC7-4779-416E-AB1F-1CC00284B3A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262812919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E438EC-9175-436B-88D5-B67DE0DAC0E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77776748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00FAE0-FCE2-4F26-B5E3-43F89656204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420732821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fld id="{E4F5A0EE-0269-46C9-A63C-A654B824502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55179953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fld id="{307D23CF-C876-4A1E-9B59-AD1D25CA972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71417068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fld id="{2D08257D-B6D1-4448-B578-DCECABEA1D1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8318541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fld id="{BEA23959-6008-417D-807C-3F39A3F27A5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286228391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fld id="{79202D48-DC7D-4001-9A54-3F951B794BB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9629265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5A3309-EE38-49A1-AA6D-4C951917DCF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3324088680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fld id="{CCCDC54C-B6B9-4480-8F86-A94069C3CDD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24271002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fld id="{E85185DC-ED03-4F02-87DB-FB1DB97A8A4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49110933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fld id="{522282BA-A049-41AC-8194-5D504034120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270544283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fld id="{78A4224A-82A7-47EC-87A9-E40731A2A2F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99395965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fld id="{8376320F-7783-495E-8461-3DCAEBAC68E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09404668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fld id="{A3B22708-F613-4EA4-8366-5C4AAE1EDA1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2041185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3" y="1592263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8013" y="1592263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43F178-7419-4705-B19D-A6F5D7C574E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488643636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C5B282-0C66-4045-8CB7-905CF23E48B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2339001303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AC8116-2DB1-4648-AA71-260FA979F9A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3346074592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14D491-E170-4E7A-A821-2C16B9312EF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3628041851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8B9089-5EA8-4FF5-ADEB-FB1909B5E02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2096009235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0303DA-414A-493F-B09A-73EE488CBE8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2151335856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 userDrawn="1"/>
        </p:nvSpPr>
        <p:spPr bwMode="auto">
          <a:xfrm>
            <a:off x="0" y="-44450"/>
            <a:ext cx="9144000" cy="690245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F0F5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endParaRPr lang="fr-FR" altLang="en-US" smtClean="0"/>
          </a:p>
        </p:txBody>
      </p:sp>
      <p:sp>
        <p:nvSpPr>
          <p:cNvPr id="2051" name="Rectangle 3"/>
          <p:cNvSpPr>
            <a:spLocks noChangeArrowheads="1"/>
          </p:cNvSpPr>
          <p:nvPr userDrawn="1"/>
        </p:nvSpPr>
        <p:spPr bwMode="auto">
          <a:xfrm>
            <a:off x="179388" y="887413"/>
            <a:ext cx="8785225" cy="5761037"/>
          </a:xfrm>
          <a:prstGeom prst="rect">
            <a:avLst/>
          </a:prstGeom>
          <a:gradFill rotWithShape="1">
            <a:gsLst>
              <a:gs pos="0">
                <a:srgbClr val="F0F5FF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endParaRPr lang="fr-FR" altLang="en-US" smtClean="0"/>
          </a:p>
        </p:txBody>
      </p:sp>
      <p:sp>
        <p:nvSpPr>
          <p:cNvPr id="2052" name="Rectangle 4"/>
          <p:cNvSpPr>
            <a:spLocks noChangeArrowheads="1"/>
          </p:cNvSpPr>
          <p:nvPr userDrawn="1"/>
        </p:nvSpPr>
        <p:spPr bwMode="auto">
          <a:xfrm>
            <a:off x="3743325" y="30908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endParaRPr lang="fr-FR" altLang="en-US" smtClean="0"/>
          </a:p>
        </p:txBody>
      </p:sp>
      <p:sp>
        <p:nvSpPr>
          <p:cNvPr id="1029" name="Line 5"/>
          <p:cNvSpPr>
            <a:spLocks noChangeShapeType="1"/>
          </p:cNvSpPr>
          <p:nvPr userDrawn="1"/>
        </p:nvSpPr>
        <p:spPr bwMode="auto">
          <a:xfrm>
            <a:off x="180975" y="882650"/>
            <a:ext cx="8782050" cy="0"/>
          </a:xfrm>
          <a:prstGeom prst="line">
            <a:avLst/>
          </a:prstGeom>
          <a:noFill/>
          <a:ln w="12700">
            <a:solidFill>
              <a:srgbClr val="3C4B87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BE"/>
          </a:p>
        </p:txBody>
      </p:sp>
      <p:sp>
        <p:nvSpPr>
          <p:cNvPr id="1030" name="Line 6"/>
          <p:cNvSpPr>
            <a:spLocks noChangeShapeType="1"/>
          </p:cNvSpPr>
          <p:nvPr userDrawn="1"/>
        </p:nvSpPr>
        <p:spPr bwMode="auto">
          <a:xfrm>
            <a:off x="177800" y="6664325"/>
            <a:ext cx="8785225" cy="0"/>
          </a:xfrm>
          <a:prstGeom prst="line">
            <a:avLst/>
          </a:prstGeom>
          <a:noFill/>
          <a:ln w="12700">
            <a:solidFill>
              <a:srgbClr val="33339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BE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0" y="-133350"/>
            <a:ext cx="9144000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41413" y="1592263"/>
            <a:ext cx="640080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</p:txBody>
      </p:sp>
      <p:sp>
        <p:nvSpPr>
          <p:cNvPr id="2058" name="Rectangle 10"/>
          <p:cNvSpPr>
            <a:spLocks noChangeArrowheads="1"/>
          </p:cNvSpPr>
          <p:nvPr userDrawn="1"/>
        </p:nvSpPr>
        <p:spPr bwMode="auto">
          <a:xfrm>
            <a:off x="3743325" y="30908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endParaRPr lang="fr-FR" altLang="en-US" smtClean="0"/>
          </a:p>
        </p:txBody>
      </p:sp>
      <p:sp>
        <p:nvSpPr>
          <p:cNvPr id="2059" name="Rectangle 11"/>
          <p:cNvSpPr>
            <a:spLocks noChangeArrowheads="1"/>
          </p:cNvSpPr>
          <p:nvPr userDrawn="1"/>
        </p:nvSpPr>
        <p:spPr bwMode="auto">
          <a:xfrm>
            <a:off x="0" y="6648450"/>
            <a:ext cx="9144000" cy="209550"/>
          </a:xfrm>
          <a:prstGeom prst="rect">
            <a:avLst/>
          </a:prstGeom>
          <a:solidFill>
            <a:srgbClr val="3C4B8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endParaRPr lang="fr-FR" altLang="en-US" smtClean="0"/>
          </a:p>
        </p:txBody>
      </p:sp>
      <p:sp>
        <p:nvSpPr>
          <p:cNvPr id="7180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86625" y="6657975"/>
            <a:ext cx="19050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900" b="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defRPr>
            </a:lvl1pPr>
          </a:lstStyle>
          <a:p>
            <a:pPr>
              <a:defRPr/>
            </a:pPr>
            <a:fld id="{89F9997A-2FD3-4E72-BFDC-7C83AAC7E51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2" r:id="rId1"/>
    <p:sldLayoutId id="2147483913" r:id="rId2"/>
    <p:sldLayoutId id="2147483914" r:id="rId3"/>
    <p:sldLayoutId id="2147483915" r:id="rId4"/>
    <p:sldLayoutId id="2147483916" r:id="rId5"/>
    <p:sldLayoutId id="2147483917" r:id="rId6"/>
    <p:sldLayoutId id="2147483918" r:id="rId7"/>
    <p:sldLayoutId id="2147483919" r:id="rId8"/>
    <p:sldLayoutId id="2147483920" r:id="rId9"/>
    <p:sldLayoutId id="2147483921" r:id="rId10"/>
    <p:sldLayoutId id="2147483922" r:id="rId11"/>
    <p:sldLayoutId id="2147483923" r:id="rId12"/>
    <p:sldLayoutId id="2147483924" r:id="rId13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000">
          <a:solidFill>
            <a:srgbClr val="333399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000">
          <a:solidFill>
            <a:srgbClr val="333399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000">
          <a:solidFill>
            <a:srgbClr val="333399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000">
          <a:solidFill>
            <a:srgbClr val="333399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000">
          <a:solidFill>
            <a:srgbClr val="333399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000">
          <a:solidFill>
            <a:srgbClr val="333399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000">
          <a:solidFill>
            <a:srgbClr val="333399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000">
          <a:solidFill>
            <a:srgbClr val="333399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000">
          <a:solidFill>
            <a:srgbClr val="333399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A50021"/>
        </a:buClr>
        <a:buSzPct val="75000"/>
        <a:buFont typeface="Wingdings" pitchFamily="2" charset="2"/>
        <a:buChar char="§"/>
        <a:defRPr sz="2800">
          <a:solidFill>
            <a:srgbClr val="33339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A50021"/>
        </a:buClr>
        <a:buSzPct val="75000"/>
        <a:buFont typeface="Wingdings" pitchFamily="2" charset="2"/>
        <a:buChar char="§"/>
        <a:defRPr sz="2600">
          <a:solidFill>
            <a:srgbClr val="333399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A50021"/>
        </a:buClr>
        <a:buSzPct val="75000"/>
        <a:buFont typeface="Wingdings" pitchFamily="2" charset="2"/>
        <a:buChar char="§"/>
        <a:defRPr sz="2200">
          <a:solidFill>
            <a:srgbClr val="333399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A50021"/>
        </a:buClr>
        <a:buSzPct val="75000"/>
        <a:buFont typeface="Wingdings" pitchFamily="2" charset="2"/>
        <a:buChar char="§"/>
        <a:defRPr sz="2000">
          <a:solidFill>
            <a:srgbClr val="333399"/>
          </a:solidFill>
          <a:latin typeface="Verdan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A50021"/>
        </a:buClr>
        <a:buSzPct val="75000"/>
        <a:buFont typeface="Wingdings" pitchFamily="2" charset="2"/>
        <a:buChar char="§"/>
        <a:defRPr sz="2000">
          <a:solidFill>
            <a:srgbClr val="333399"/>
          </a:solidFill>
          <a:latin typeface="Verdana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A50021"/>
        </a:buClr>
        <a:buSzPct val="75000"/>
        <a:buFont typeface="Wingdings" pitchFamily="2" charset="2"/>
        <a:buChar char="§"/>
        <a:defRPr sz="2000">
          <a:solidFill>
            <a:srgbClr val="333399"/>
          </a:solidFill>
          <a:latin typeface="Verdana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A50021"/>
        </a:buClr>
        <a:buSzPct val="75000"/>
        <a:buFont typeface="Wingdings" pitchFamily="2" charset="2"/>
        <a:buChar char="§"/>
        <a:defRPr sz="2000">
          <a:solidFill>
            <a:srgbClr val="333399"/>
          </a:solidFill>
          <a:latin typeface="Verdana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A50021"/>
        </a:buClr>
        <a:buSzPct val="75000"/>
        <a:buFont typeface="Wingdings" pitchFamily="2" charset="2"/>
        <a:buChar char="§"/>
        <a:defRPr sz="2000">
          <a:solidFill>
            <a:srgbClr val="333399"/>
          </a:solidFill>
          <a:latin typeface="Verdana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A50021"/>
        </a:buClr>
        <a:buSzPct val="75000"/>
        <a:buFont typeface="Wingdings" pitchFamily="2" charset="2"/>
        <a:buChar char="§"/>
        <a:defRPr sz="2000">
          <a:solidFill>
            <a:srgbClr val="333399"/>
          </a:solidFill>
          <a:latin typeface="Verdana" pitchFamily="34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CB70C86-34E3-421D-B72E-0DEF5083027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fld id="{5D5A3B77-5C14-417F-984B-357E825877F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6" r:id="rId1"/>
    <p:sldLayoutId id="2147483937" r:id="rId2"/>
    <p:sldLayoutId id="2147483938" r:id="rId3"/>
    <p:sldLayoutId id="2147483939" r:id="rId4"/>
    <p:sldLayoutId id="2147483940" r:id="rId5"/>
    <p:sldLayoutId id="2147483941" r:id="rId6"/>
    <p:sldLayoutId id="2147483942" r:id="rId7"/>
    <p:sldLayoutId id="2147483943" r:id="rId8"/>
    <p:sldLayoutId id="2147483944" r:id="rId9"/>
    <p:sldLayoutId id="2147483945" r:id="rId10"/>
    <p:sldLayoutId id="2147483946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528" y="2130425"/>
            <a:ext cx="8640960" cy="1470025"/>
          </a:xfrm>
        </p:spPr>
        <p:txBody>
          <a:bodyPr/>
          <a:lstStyle/>
          <a:p>
            <a:pPr eaLnBrk="1" hangingPunct="1"/>
            <a:r>
              <a:rPr lang="en-GB" b="1" dirty="0" smtClean="0">
                <a:solidFill>
                  <a:srgbClr val="1B1290"/>
                </a:solidFill>
              </a:rPr>
              <a:t/>
            </a:r>
            <a:br>
              <a:rPr lang="en-GB" b="1" dirty="0" smtClean="0">
                <a:solidFill>
                  <a:srgbClr val="1B1290"/>
                </a:solidFill>
              </a:rPr>
            </a:br>
            <a:r>
              <a:rPr lang="ro-RO" sz="3600" b="1" dirty="0" smtClean="0">
                <a:solidFill>
                  <a:srgbClr val="1B1290"/>
                </a:solidFill>
              </a:rPr>
              <a:t>Finanțarea Transportului Public Urban</a:t>
            </a:r>
            <a:r>
              <a:rPr lang="en-GB" b="1" dirty="0">
                <a:solidFill>
                  <a:srgbClr val="1B1290"/>
                </a:solidFill>
              </a:rPr>
              <a:t/>
            </a:r>
            <a:br>
              <a:rPr lang="en-GB" b="1" dirty="0">
                <a:solidFill>
                  <a:srgbClr val="1B1290"/>
                </a:solidFill>
              </a:rPr>
            </a:br>
            <a:endParaRPr lang="en-US" altLang="en-US" b="1" dirty="0" smtClean="0">
              <a:solidFill>
                <a:srgbClr val="1B1290"/>
              </a:solidFill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15616" y="3861048"/>
            <a:ext cx="7056784" cy="1800200"/>
          </a:xfrm>
        </p:spPr>
        <p:txBody>
          <a:bodyPr/>
          <a:lstStyle/>
          <a:p>
            <a:pPr eaLnBrk="1" hangingPunct="1"/>
            <a:endParaRPr lang="en-US" altLang="en-US" sz="2000" dirty="0" smtClean="0">
              <a:solidFill>
                <a:srgbClr val="1B1290"/>
              </a:solidFill>
            </a:endParaRPr>
          </a:p>
          <a:p>
            <a:pPr eaLnBrk="1" hangingPunct="1"/>
            <a:r>
              <a:rPr lang="en-US" altLang="en-US" sz="2000" b="1" dirty="0" smtClean="0">
                <a:solidFill>
                  <a:srgbClr val="1B1290"/>
                </a:solidFill>
              </a:rPr>
              <a:t>Alan </a:t>
            </a:r>
            <a:r>
              <a:rPr lang="en-US" altLang="en-US" sz="2000" b="1" dirty="0" err="1" smtClean="0">
                <a:solidFill>
                  <a:srgbClr val="1B1290"/>
                </a:solidFill>
              </a:rPr>
              <a:t>OBrien</a:t>
            </a:r>
            <a:endParaRPr lang="en-US" altLang="en-US" sz="2000" b="1" dirty="0" smtClean="0">
              <a:solidFill>
                <a:srgbClr val="1B1290"/>
              </a:solidFill>
            </a:endParaRPr>
          </a:p>
          <a:p>
            <a:pPr eaLnBrk="1" hangingPunct="1"/>
            <a:r>
              <a:rPr lang="en-US" altLang="en-US" sz="2000" dirty="0" err="1" smtClean="0">
                <a:solidFill>
                  <a:srgbClr val="1B1290"/>
                </a:solidFill>
              </a:rPr>
              <a:t>Inginer</a:t>
            </a:r>
            <a:r>
              <a:rPr lang="en-US" altLang="en-US" sz="2000" dirty="0" smtClean="0">
                <a:solidFill>
                  <a:srgbClr val="1B1290"/>
                </a:solidFill>
              </a:rPr>
              <a:t>, Specialist </a:t>
            </a:r>
            <a:r>
              <a:rPr lang="ro-RO" altLang="en-US" sz="2000" dirty="0" smtClean="0">
                <a:solidFill>
                  <a:srgbClr val="1B1290"/>
                </a:solidFill>
              </a:rPr>
              <a:t>în</a:t>
            </a:r>
            <a:r>
              <a:rPr lang="en-US" altLang="en-US" sz="2000" dirty="0" smtClean="0">
                <a:solidFill>
                  <a:srgbClr val="1B1290"/>
                </a:solidFill>
              </a:rPr>
              <a:t> </a:t>
            </a:r>
            <a:r>
              <a:rPr lang="en-US" altLang="en-US" sz="2000" dirty="0" err="1" smtClean="0">
                <a:solidFill>
                  <a:srgbClr val="1B1290"/>
                </a:solidFill>
              </a:rPr>
              <a:t>Transporturi</a:t>
            </a:r>
            <a:endParaRPr lang="en-US" altLang="en-US" sz="2000" dirty="0" smtClean="0">
              <a:solidFill>
                <a:srgbClr val="1B1290"/>
              </a:solidFill>
            </a:endParaRPr>
          </a:p>
          <a:p>
            <a:pPr eaLnBrk="1" hangingPunct="1"/>
            <a:r>
              <a:rPr lang="en-US" altLang="en-US" sz="2000" dirty="0" smtClean="0">
                <a:solidFill>
                  <a:srgbClr val="1B1290"/>
                </a:solidFill>
              </a:rPr>
              <a:t>JASPERS, Bucure</a:t>
            </a:r>
            <a:r>
              <a:rPr lang="ro-RO" altLang="en-US" sz="2000" dirty="0" smtClean="0">
                <a:solidFill>
                  <a:srgbClr val="1B1290"/>
                </a:solidFill>
              </a:rPr>
              <a:t>ști</a:t>
            </a:r>
            <a:endParaRPr lang="en-US" altLang="en-US" sz="2000" dirty="0" smtClean="0">
              <a:solidFill>
                <a:srgbClr val="1B1290"/>
              </a:solidFill>
            </a:endParaRPr>
          </a:p>
          <a:p>
            <a:pPr eaLnBrk="1" hangingPunct="1"/>
            <a:endParaRPr lang="en-US" altLang="en-US" sz="2000" dirty="0" smtClean="0">
              <a:solidFill>
                <a:srgbClr val="1B1290"/>
              </a:solidFill>
            </a:endParaRPr>
          </a:p>
          <a:p>
            <a:pPr eaLnBrk="1" hangingPunct="1"/>
            <a:endParaRPr lang="en-US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Alternate Process 3"/>
          <p:cNvSpPr/>
          <p:nvPr/>
        </p:nvSpPr>
        <p:spPr bwMode="auto">
          <a:xfrm>
            <a:off x="711202" y="2456892"/>
            <a:ext cx="1844574" cy="2448272"/>
          </a:xfrm>
          <a:prstGeom prst="flowChartAlternateProcess">
            <a:avLst/>
          </a:prstGeom>
          <a:solidFill>
            <a:srgbClr val="BBE0E3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112884"/>
            <a:ext cx="8229600" cy="706437"/>
          </a:xfrm>
        </p:spPr>
        <p:txBody>
          <a:bodyPr/>
          <a:lstStyle/>
          <a:p>
            <a:pPr eaLnBrk="1" hangingPunct="1"/>
            <a:r>
              <a:rPr lang="ro-RO" altLang="en-US" sz="3200" b="1" smtClean="0"/>
              <a:t>Studii de caz</a:t>
            </a:r>
            <a:endParaRPr lang="en-GB" altLang="en-US" sz="3200" b="1" dirty="0" smtClean="0"/>
          </a:p>
        </p:txBody>
      </p:sp>
      <p:sp>
        <p:nvSpPr>
          <p:cNvPr id="4100" name="Slide Number Placeholder 3"/>
          <p:cNvSpPr txBox="1">
            <a:spLocks noGrp="1"/>
          </p:cNvSpPr>
          <p:nvPr/>
        </p:nvSpPr>
        <p:spPr bwMode="auto">
          <a:xfrm>
            <a:off x="7239000" y="6677025"/>
            <a:ext cx="1905000" cy="18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1752E6A4-364E-4405-8213-0E49D6DE84FF}" type="slidenum">
              <a:rPr lang="en-GB" altLang="en-US" sz="9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pPr algn="r" eaLnBrk="1" hangingPunct="1"/>
              <a:t>10</a:t>
            </a:fld>
            <a:endParaRPr lang="en-GB" altLang="en-US" sz="900">
              <a:solidFill>
                <a:schemeClr val="bg1"/>
              </a:solidFill>
              <a:latin typeface="Verdana" pitchFamily="34" charset="0"/>
              <a:cs typeface="Times New Roman" pitchFamily="18" charset="0"/>
            </a:endParaRPr>
          </a:p>
        </p:txBody>
      </p:sp>
      <p:pic>
        <p:nvPicPr>
          <p:cNvPr id="10" name="Picture 9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35466"/>
            <a:ext cx="1479364" cy="461274"/>
          </a:xfrm>
          <a:prstGeom prst="rect">
            <a:avLst/>
          </a:prstGeom>
        </p:spPr>
      </p:pic>
      <p:pic>
        <p:nvPicPr>
          <p:cNvPr id="11" name="Picture 9" descr="Jaspers_Logo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3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0"/>
            <a:ext cx="1848421" cy="932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 bwMode="auto">
          <a:xfrm>
            <a:off x="927226" y="2697220"/>
            <a:ext cx="1512168" cy="792088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1600" b="1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Autoritatea locală</a:t>
            </a:r>
            <a:endParaRPr kumimoji="0" lang="en-GB" sz="16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6820148" y="2672916"/>
            <a:ext cx="1512168" cy="792088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Operatorul intern</a:t>
            </a:r>
            <a:endParaRPr kumimoji="0" lang="en-GB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cxnSp>
        <p:nvCxnSpPr>
          <p:cNvPr id="9" name="Straight Arrow Connector 8"/>
          <p:cNvCxnSpPr>
            <a:endCxn id="8" idx="1"/>
          </p:cNvCxnSpPr>
          <p:nvPr/>
        </p:nvCxnSpPr>
        <p:spPr bwMode="auto">
          <a:xfrm flipV="1">
            <a:off x="2555776" y="3068960"/>
            <a:ext cx="4264372" cy="2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290071" y="2699628"/>
            <a:ext cx="5309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/>
              <a:t>€€€</a:t>
            </a:r>
            <a:endParaRPr lang="en-GB" sz="1800" dirty="0"/>
          </a:p>
        </p:txBody>
      </p:sp>
      <p:pic>
        <p:nvPicPr>
          <p:cNvPr id="13" name="Picture 2" descr="C:\Users\obriena\AppData\Local\Microsoft\Windows\Temporary Internet Files\Content.IE5\2I8RE5Y6\720px-Bus_aus_Zusatzzeichen_1024-14.svg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7256" y="4257092"/>
            <a:ext cx="916840" cy="45842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3"/>
          <p:cNvSpPr/>
          <p:nvPr/>
        </p:nvSpPr>
        <p:spPr bwMode="auto">
          <a:xfrm>
            <a:off x="2290318" y="4329100"/>
            <a:ext cx="530916" cy="31440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€10M</a:t>
            </a:r>
          </a:p>
        </p:txBody>
      </p:sp>
      <p:sp>
        <p:nvSpPr>
          <p:cNvPr id="15" name="Up Arrow 14"/>
          <p:cNvSpPr/>
          <p:nvPr/>
        </p:nvSpPr>
        <p:spPr bwMode="auto">
          <a:xfrm>
            <a:off x="1493658" y="3681028"/>
            <a:ext cx="324036" cy="504056"/>
          </a:xfrm>
          <a:prstGeom prst="up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Up Arrow 15"/>
          <p:cNvSpPr/>
          <p:nvPr/>
        </p:nvSpPr>
        <p:spPr bwMode="auto">
          <a:xfrm rot="5400000">
            <a:off x="4549241" y="1758427"/>
            <a:ext cx="324036" cy="3521165"/>
          </a:xfrm>
          <a:prstGeom prst="up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3" name="Up Arrow 22"/>
          <p:cNvSpPr/>
          <p:nvPr/>
        </p:nvSpPr>
        <p:spPr bwMode="auto">
          <a:xfrm rot="5400000" flipV="1">
            <a:off x="4502332" y="2259448"/>
            <a:ext cx="324036" cy="3471996"/>
          </a:xfrm>
          <a:prstGeom prst="up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4" name="Rectangle 23"/>
          <p:cNvSpPr/>
          <p:nvPr/>
        </p:nvSpPr>
        <p:spPr bwMode="auto">
          <a:xfrm>
            <a:off x="4445800" y="3356991"/>
            <a:ext cx="801905" cy="31440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o-RO" smtClean="0"/>
              <a:t>ANUL </a:t>
            </a:r>
            <a:r>
              <a:rPr lang="en-GB" smtClean="0"/>
              <a:t>3</a:t>
            </a:r>
            <a:endParaRPr kumimoji="0" lang="en-GB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5" name="Rectangle 24"/>
          <p:cNvSpPr/>
          <p:nvPr/>
        </p:nvSpPr>
        <p:spPr bwMode="auto">
          <a:xfrm>
            <a:off x="4445799" y="3825396"/>
            <a:ext cx="801905" cy="31440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o-RO" smtClean="0"/>
              <a:t>ANUL </a:t>
            </a:r>
            <a:r>
              <a:rPr lang="en-GB" smtClean="0"/>
              <a:t>8</a:t>
            </a:r>
            <a:endParaRPr kumimoji="0" lang="en-GB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2375356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4" grpId="0" animBg="1"/>
      <p:bldP spid="15" grpId="0" animBg="1"/>
      <p:bldP spid="16" grpId="0" animBg="1"/>
      <p:bldP spid="23" grpId="0" animBg="1"/>
      <p:bldP spid="24" grpId="0" animBg="1"/>
      <p:bldP spid="2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112884"/>
            <a:ext cx="8229600" cy="706437"/>
          </a:xfrm>
        </p:spPr>
        <p:txBody>
          <a:bodyPr/>
          <a:lstStyle/>
          <a:p>
            <a:pPr eaLnBrk="1" hangingPunct="1"/>
            <a:r>
              <a:rPr lang="ro-RO" altLang="en-US" sz="3200" b="1" smtClean="0"/>
              <a:t>Studii de caz</a:t>
            </a:r>
            <a:endParaRPr lang="en-GB" altLang="en-US" sz="3200" b="1" dirty="0" smtClean="0"/>
          </a:p>
        </p:txBody>
      </p:sp>
      <p:sp>
        <p:nvSpPr>
          <p:cNvPr id="4100" name="Slide Number Placeholder 3"/>
          <p:cNvSpPr txBox="1">
            <a:spLocks noGrp="1"/>
          </p:cNvSpPr>
          <p:nvPr/>
        </p:nvSpPr>
        <p:spPr bwMode="auto">
          <a:xfrm>
            <a:off x="7239000" y="6677025"/>
            <a:ext cx="1905000" cy="18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1752E6A4-364E-4405-8213-0E49D6DE84FF}" type="slidenum">
              <a:rPr lang="en-GB" altLang="en-US" sz="9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pPr algn="r" eaLnBrk="1" hangingPunct="1"/>
              <a:t>11</a:t>
            </a:fld>
            <a:endParaRPr lang="en-GB" altLang="en-US" sz="900">
              <a:solidFill>
                <a:schemeClr val="bg1"/>
              </a:solidFill>
              <a:latin typeface="Verdana" pitchFamily="34" charset="0"/>
              <a:cs typeface="Times New Roman" pitchFamily="18" charset="0"/>
            </a:endParaRPr>
          </a:p>
        </p:txBody>
      </p:sp>
      <p:pic>
        <p:nvPicPr>
          <p:cNvPr id="10" name="Picture 9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35466"/>
            <a:ext cx="1479364" cy="461274"/>
          </a:xfrm>
          <a:prstGeom prst="rect">
            <a:avLst/>
          </a:prstGeom>
        </p:spPr>
      </p:pic>
      <p:pic>
        <p:nvPicPr>
          <p:cNvPr id="11" name="Picture 9" descr="Jaspers_Logo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3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0"/>
            <a:ext cx="1848421" cy="932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583018" y="932206"/>
            <a:ext cx="8093437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ro-RO" sz="2400" i="1" u="sng" smtClean="0">
                <a:latin typeface="+mj-lt"/>
              </a:rPr>
              <a:t>Cazul </a:t>
            </a:r>
            <a:r>
              <a:rPr lang="en-GB" sz="2400" i="1" u="sng" smtClean="0">
                <a:latin typeface="+mj-lt"/>
              </a:rPr>
              <a:t>2</a:t>
            </a:r>
            <a:r>
              <a:rPr lang="en-GB" sz="2400" i="1" u="sng" dirty="0" smtClean="0">
                <a:latin typeface="+mj-lt"/>
              </a:rPr>
              <a:t>: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o-RO" sz="2400" b="0" smtClean="0">
                <a:latin typeface="+mj-lt"/>
              </a:rPr>
              <a:t>Gestiune delegată operatorului intern</a:t>
            </a:r>
            <a:endParaRPr lang="en-GB" sz="2400" b="0" dirty="0" smtClean="0">
              <a:latin typeface="+mj-lt"/>
            </a:endParaRP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o-RO" sz="2400" b="0" smtClean="0">
                <a:latin typeface="+mj-lt"/>
              </a:rPr>
              <a:t>Bunuri aflate în proprietatea operatorului</a:t>
            </a:r>
            <a:endParaRPr lang="en-GB" sz="2400" b="0" dirty="0" smtClean="0">
              <a:latin typeface="+mj-lt"/>
            </a:endParaRP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o-RO" sz="2400" b="0" smtClean="0">
                <a:latin typeface="+mj-lt"/>
              </a:rPr>
              <a:t>Durata contractului: </a:t>
            </a:r>
            <a:r>
              <a:rPr lang="en-GB" sz="2400" b="0" smtClean="0">
                <a:latin typeface="+mj-lt"/>
              </a:rPr>
              <a:t>8 </a:t>
            </a:r>
            <a:r>
              <a:rPr lang="ro-RO" sz="2400" b="0" smtClean="0">
                <a:latin typeface="+mj-lt"/>
              </a:rPr>
              <a:t>ani</a:t>
            </a:r>
            <a:endParaRPr lang="en-GB" sz="2400" b="0" dirty="0" smtClean="0">
              <a:latin typeface="+mj-lt"/>
            </a:endParaRP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o-RO" sz="2400" b="0" smtClean="0">
                <a:latin typeface="+mj-lt"/>
              </a:rPr>
              <a:t>Noi active la sfârșitul celui de-al doilea an</a:t>
            </a:r>
            <a:r>
              <a:rPr lang="en-GB" sz="2400" b="0" smtClean="0">
                <a:latin typeface="+mj-lt"/>
              </a:rPr>
              <a:t> </a:t>
            </a:r>
            <a:r>
              <a:rPr lang="ro-RO" sz="2400" b="0" smtClean="0">
                <a:latin typeface="+mj-lt"/>
              </a:rPr>
              <a:t>ca </a:t>
            </a:r>
            <a:r>
              <a:rPr lang="ro-RO" sz="2400" b="0" i="1" smtClean="0">
                <a:latin typeface="+mj-lt"/>
              </a:rPr>
              <a:t>Bun de preluare</a:t>
            </a:r>
            <a:endParaRPr lang="en-GB" sz="2400" b="0" i="1" dirty="0" smtClean="0">
              <a:latin typeface="+mj-lt"/>
            </a:endParaRP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2400" b="0" dirty="0">
              <a:latin typeface="+mj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0337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Alternate Process 3"/>
          <p:cNvSpPr/>
          <p:nvPr/>
        </p:nvSpPr>
        <p:spPr bwMode="auto">
          <a:xfrm>
            <a:off x="639194" y="2096852"/>
            <a:ext cx="1844574" cy="2448272"/>
          </a:xfrm>
          <a:prstGeom prst="flowChartAlternateProcess">
            <a:avLst/>
          </a:prstGeom>
          <a:solidFill>
            <a:srgbClr val="BBE0E3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112884"/>
            <a:ext cx="8229600" cy="706437"/>
          </a:xfrm>
        </p:spPr>
        <p:txBody>
          <a:bodyPr/>
          <a:lstStyle/>
          <a:p>
            <a:pPr eaLnBrk="1" hangingPunct="1"/>
            <a:r>
              <a:rPr lang="ro-RO" altLang="en-US" sz="3200" b="1" smtClean="0"/>
              <a:t>Studii de caz</a:t>
            </a:r>
            <a:endParaRPr lang="en-GB" altLang="en-US" sz="3200" b="1" dirty="0" smtClean="0"/>
          </a:p>
        </p:txBody>
      </p:sp>
      <p:sp>
        <p:nvSpPr>
          <p:cNvPr id="4100" name="Slide Number Placeholder 3"/>
          <p:cNvSpPr txBox="1">
            <a:spLocks noGrp="1"/>
          </p:cNvSpPr>
          <p:nvPr/>
        </p:nvSpPr>
        <p:spPr bwMode="auto">
          <a:xfrm>
            <a:off x="7239000" y="6677025"/>
            <a:ext cx="1905000" cy="18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1752E6A4-364E-4405-8213-0E49D6DE84FF}" type="slidenum">
              <a:rPr lang="en-GB" altLang="en-US" sz="9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pPr algn="r" eaLnBrk="1" hangingPunct="1"/>
              <a:t>12</a:t>
            </a:fld>
            <a:endParaRPr lang="en-GB" altLang="en-US" sz="900">
              <a:solidFill>
                <a:schemeClr val="bg1"/>
              </a:solidFill>
              <a:latin typeface="Verdana" pitchFamily="34" charset="0"/>
              <a:cs typeface="Times New Roman" pitchFamily="18" charset="0"/>
            </a:endParaRPr>
          </a:p>
        </p:txBody>
      </p:sp>
      <p:pic>
        <p:nvPicPr>
          <p:cNvPr id="10" name="Picture 9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35466"/>
            <a:ext cx="1479364" cy="461274"/>
          </a:xfrm>
          <a:prstGeom prst="rect">
            <a:avLst/>
          </a:prstGeom>
        </p:spPr>
      </p:pic>
      <p:pic>
        <p:nvPicPr>
          <p:cNvPr id="11" name="Picture 9" descr="Jaspers_Logo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3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0"/>
            <a:ext cx="1848421" cy="932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 bwMode="auto">
          <a:xfrm>
            <a:off x="827584" y="2312876"/>
            <a:ext cx="1512168" cy="792088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1600" b="1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Autoritatea locală</a:t>
            </a:r>
            <a:endParaRPr kumimoji="0" lang="en-GB" sz="16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6748140" y="2312876"/>
            <a:ext cx="1512168" cy="792088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Operator</a:t>
            </a:r>
            <a:r>
              <a:rPr kumimoji="0" lang="ro-RO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ul intern</a:t>
            </a:r>
            <a:endParaRPr kumimoji="0" lang="en-GB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cxnSp>
        <p:nvCxnSpPr>
          <p:cNvPr id="9" name="Straight Arrow Connector 8"/>
          <p:cNvCxnSpPr>
            <a:endCxn id="8" idx="1"/>
          </p:cNvCxnSpPr>
          <p:nvPr/>
        </p:nvCxnSpPr>
        <p:spPr bwMode="auto">
          <a:xfrm flipV="1">
            <a:off x="2483768" y="2708920"/>
            <a:ext cx="4264372" cy="2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218063" y="2339588"/>
            <a:ext cx="5309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/>
              <a:t>€€€</a:t>
            </a:r>
            <a:endParaRPr lang="en-GB" sz="1800" dirty="0"/>
          </a:p>
        </p:txBody>
      </p:sp>
      <p:pic>
        <p:nvPicPr>
          <p:cNvPr id="13" name="Picture 2" descr="C:\Users\obriena\AppData\Local\Microsoft\Windows\Temporary Internet Files\Content.IE5\2I8RE5Y6\720px-Bus_aus_Zusatzzeichen_1024-14.svg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5248" y="3897052"/>
            <a:ext cx="916840" cy="45842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3"/>
          <p:cNvSpPr/>
          <p:nvPr/>
        </p:nvSpPr>
        <p:spPr bwMode="auto">
          <a:xfrm>
            <a:off x="2218310" y="3969060"/>
            <a:ext cx="530916" cy="31440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€10M</a:t>
            </a:r>
          </a:p>
        </p:txBody>
      </p:sp>
      <p:sp>
        <p:nvSpPr>
          <p:cNvPr id="15" name="Up Arrow 14"/>
          <p:cNvSpPr/>
          <p:nvPr/>
        </p:nvSpPr>
        <p:spPr bwMode="auto">
          <a:xfrm>
            <a:off x="1421650" y="3320988"/>
            <a:ext cx="324036" cy="504056"/>
          </a:xfrm>
          <a:prstGeom prst="up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Up Arrow 15"/>
          <p:cNvSpPr/>
          <p:nvPr/>
        </p:nvSpPr>
        <p:spPr bwMode="auto">
          <a:xfrm rot="5400000">
            <a:off x="4477233" y="1398387"/>
            <a:ext cx="324036" cy="3521165"/>
          </a:xfrm>
          <a:prstGeom prst="up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4373792" y="2996951"/>
            <a:ext cx="801905" cy="31440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o-RO" smtClean="0"/>
              <a:t>ANUL </a:t>
            </a:r>
            <a:r>
              <a:rPr lang="en-GB" smtClean="0"/>
              <a:t>3</a:t>
            </a:r>
            <a:endParaRPr kumimoji="0" lang="en-GB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79512" y="6258589"/>
            <a:ext cx="91570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smtClean="0"/>
              <a:t>Not</a:t>
            </a:r>
            <a:r>
              <a:rPr lang="ro-RO" sz="1600" smtClean="0"/>
              <a:t>ă</a:t>
            </a:r>
            <a:r>
              <a:rPr lang="en-GB" sz="1600" smtClean="0"/>
              <a:t>: </a:t>
            </a:r>
            <a:r>
              <a:rPr lang="ro-RO" sz="1600" smtClean="0"/>
              <a:t>C</a:t>
            </a:r>
            <a:r>
              <a:rPr lang="en-GB" sz="1600" smtClean="0"/>
              <a:t>ost</a:t>
            </a:r>
            <a:r>
              <a:rPr lang="ro-RO" sz="1600" smtClean="0"/>
              <a:t>ul preluării la sfârșitul perioadei</a:t>
            </a:r>
            <a:r>
              <a:rPr lang="en-GB" sz="1600" smtClean="0"/>
              <a:t> </a:t>
            </a:r>
            <a:r>
              <a:rPr lang="ro-RO" sz="1600" smtClean="0"/>
              <a:t>nu este inclus în calculul compensației</a:t>
            </a:r>
            <a:endParaRPr lang="en-GB" sz="1600" dirty="0"/>
          </a:p>
        </p:txBody>
      </p:sp>
    </p:spTree>
    <p:extLst>
      <p:ext uri="{BB962C8B-B14F-4D97-AF65-F5344CB8AC3E}">
        <p14:creationId xmlns="" xmlns:p14="http://schemas.microsoft.com/office/powerpoint/2010/main" val="274755007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4" grpId="0" animBg="1"/>
      <p:bldP spid="15" grpId="0" animBg="1"/>
      <p:bldP spid="16" grpId="0" animBg="1"/>
      <p:bldP spid="17" grpId="0" animBg="1"/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112884"/>
            <a:ext cx="8229600" cy="706437"/>
          </a:xfrm>
        </p:spPr>
        <p:txBody>
          <a:bodyPr/>
          <a:lstStyle/>
          <a:p>
            <a:pPr eaLnBrk="1" hangingPunct="1"/>
            <a:r>
              <a:rPr lang="ro-RO" altLang="en-US" sz="3200" b="1" smtClean="0"/>
              <a:t>Studii de caz</a:t>
            </a:r>
            <a:endParaRPr lang="en-GB" altLang="en-US" sz="3200" b="1" dirty="0" smtClean="0"/>
          </a:p>
        </p:txBody>
      </p:sp>
      <p:sp>
        <p:nvSpPr>
          <p:cNvPr id="4100" name="Slide Number Placeholder 3"/>
          <p:cNvSpPr txBox="1">
            <a:spLocks noGrp="1"/>
          </p:cNvSpPr>
          <p:nvPr/>
        </p:nvSpPr>
        <p:spPr bwMode="auto">
          <a:xfrm>
            <a:off x="7239000" y="6677025"/>
            <a:ext cx="1905000" cy="18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1752E6A4-364E-4405-8213-0E49D6DE84FF}" type="slidenum">
              <a:rPr lang="en-GB" altLang="en-US" sz="9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pPr algn="r" eaLnBrk="1" hangingPunct="1"/>
              <a:t>13</a:t>
            </a:fld>
            <a:endParaRPr lang="en-GB" altLang="en-US" sz="900">
              <a:solidFill>
                <a:schemeClr val="bg1"/>
              </a:solidFill>
              <a:latin typeface="Verdana" pitchFamily="34" charset="0"/>
              <a:cs typeface="Times New Roman" pitchFamily="18" charset="0"/>
            </a:endParaRPr>
          </a:p>
        </p:txBody>
      </p:sp>
      <p:pic>
        <p:nvPicPr>
          <p:cNvPr id="10" name="Picture 9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35466"/>
            <a:ext cx="1479364" cy="461274"/>
          </a:xfrm>
          <a:prstGeom prst="rect">
            <a:avLst/>
          </a:prstGeom>
        </p:spPr>
      </p:pic>
      <p:pic>
        <p:nvPicPr>
          <p:cNvPr id="11" name="Picture 9" descr="Jaspers_Logo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3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0"/>
            <a:ext cx="1848421" cy="932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583018" y="932206"/>
            <a:ext cx="8093437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2400" i="1" u="sng" dirty="0" err="1" smtClean="0">
                <a:latin typeface="+mj-lt"/>
              </a:rPr>
              <a:t>Ca</a:t>
            </a:r>
            <a:r>
              <a:rPr lang="ro-RO" sz="2400" i="1" u="sng" dirty="0" smtClean="0">
                <a:latin typeface="+mj-lt"/>
              </a:rPr>
              <a:t>zul</a:t>
            </a:r>
            <a:r>
              <a:rPr lang="en-GB" sz="2400" i="1" u="sng" dirty="0" smtClean="0">
                <a:latin typeface="+mj-lt"/>
              </a:rPr>
              <a:t> 3: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o-RO" sz="2400" b="0" dirty="0" smtClean="0">
                <a:latin typeface="+mj-lt"/>
              </a:rPr>
              <a:t>Altă structură de conducere </a:t>
            </a:r>
            <a:r>
              <a:rPr lang="en-GB" sz="2400" b="0" dirty="0" smtClean="0">
                <a:latin typeface="+mj-lt"/>
              </a:rPr>
              <a:t>(</a:t>
            </a:r>
            <a:r>
              <a:rPr lang="ro-RO" sz="2400" b="0" dirty="0" smtClean="0">
                <a:latin typeface="+mj-lt"/>
              </a:rPr>
              <a:t>ex.</a:t>
            </a:r>
            <a:r>
              <a:rPr lang="en-GB" sz="2400" b="0" dirty="0" smtClean="0">
                <a:latin typeface="+mj-lt"/>
              </a:rPr>
              <a:t> </a:t>
            </a:r>
            <a:r>
              <a:rPr lang="en-GB" sz="2400" b="0" dirty="0" err="1" smtClean="0">
                <a:latin typeface="+mj-lt"/>
              </a:rPr>
              <a:t>Regia</a:t>
            </a:r>
            <a:r>
              <a:rPr lang="en-GB" sz="2400" b="0" dirty="0" smtClean="0">
                <a:latin typeface="+mj-lt"/>
              </a:rPr>
              <a:t>)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o-RO" sz="2400" b="0" dirty="0" smtClean="0">
                <a:latin typeface="+mj-lt"/>
              </a:rPr>
              <a:t>Bunuri aflate în proprietatea operatorului</a:t>
            </a:r>
            <a:endParaRPr lang="en-GB" sz="2400" b="0" dirty="0" smtClean="0">
              <a:latin typeface="+mj-lt"/>
            </a:endParaRP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o-RO" sz="2400" b="0" dirty="0" smtClean="0">
                <a:latin typeface="+mj-lt"/>
              </a:rPr>
              <a:t>Relații contractuale pe perioadă nedeterminată</a:t>
            </a:r>
            <a:endParaRPr lang="en-GB" sz="2400" b="0" dirty="0" smtClean="0">
              <a:latin typeface="+mj-lt"/>
            </a:endParaRP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o-RO" sz="2400" b="0" dirty="0" smtClean="0">
                <a:latin typeface="+mj-lt"/>
              </a:rPr>
              <a:t>Noi active care vor fi furnizate operatorului</a:t>
            </a:r>
            <a:endParaRPr lang="en-GB" sz="2400" b="0" dirty="0" smtClean="0">
              <a:latin typeface="+mj-lt"/>
            </a:endParaRP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2400" b="0" dirty="0">
              <a:latin typeface="+mj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3012937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Alternate Process 3"/>
          <p:cNvSpPr/>
          <p:nvPr/>
        </p:nvSpPr>
        <p:spPr bwMode="auto">
          <a:xfrm>
            <a:off x="578956" y="1926124"/>
            <a:ext cx="1844574" cy="2448272"/>
          </a:xfrm>
          <a:prstGeom prst="flowChartAlternateProcess">
            <a:avLst/>
          </a:prstGeom>
          <a:solidFill>
            <a:srgbClr val="BBE0E3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112884"/>
            <a:ext cx="8229600" cy="706437"/>
          </a:xfrm>
        </p:spPr>
        <p:txBody>
          <a:bodyPr/>
          <a:lstStyle/>
          <a:p>
            <a:pPr eaLnBrk="1" hangingPunct="1"/>
            <a:r>
              <a:rPr lang="ro-RO" altLang="en-US" sz="3200" b="1" smtClean="0"/>
              <a:t>Studii de caz</a:t>
            </a:r>
            <a:endParaRPr lang="en-GB" altLang="en-US" sz="3200" b="1" dirty="0" smtClean="0"/>
          </a:p>
        </p:txBody>
      </p:sp>
      <p:sp>
        <p:nvSpPr>
          <p:cNvPr id="4100" name="Slide Number Placeholder 3"/>
          <p:cNvSpPr txBox="1">
            <a:spLocks noGrp="1"/>
          </p:cNvSpPr>
          <p:nvPr/>
        </p:nvSpPr>
        <p:spPr bwMode="auto">
          <a:xfrm>
            <a:off x="7239000" y="6677025"/>
            <a:ext cx="1905000" cy="18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1752E6A4-364E-4405-8213-0E49D6DE84FF}" type="slidenum">
              <a:rPr lang="en-GB" altLang="en-US" sz="9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pPr algn="r" eaLnBrk="1" hangingPunct="1"/>
              <a:t>14</a:t>
            </a:fld>
            <a:endParaRPr lang="en-GB" altLang="en-US" sz="900">
              <a:solidFill>
                <a:schemeClr val="bg1"/>
              </a:solidFill>
              <a:latin typeface="Verdana" pitchFamily="34" charset="0"/>
              <a:cs typeface="Times New Roman" pitchFamily="18" charset="0"/>
            </a:endParaRPr>
          </a:p>
        </p:txBody>
      </p:sp>
      <p:pic>
        <p:nvPicPr>
          <p:cNvPr id="10" name="Picture 9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35466"/>
            <a:ext cx="1479364" cy="461274"/>
          </a:xfrm>
          <a:prstGeom prst="rect">
            <a:avLst/>
          </a:prstGeom>
        </p:spPr>
      </p:pic>
      <p:pic>
        <p:nvPicPr>
          <p:cNvPr id="11" name="Picture 9" descr="Jaspers_Logo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3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0"/>
            <a:ext cx="1848421" cy="932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 bwMode="auto">
          <a:xfrm>
            <a:off x="767346" y="2142148"/>
            <a:ext cx="1512168" cy="792088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1600" b="1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Autoritate locală</a:t>
            </a:r>
            <a:endParaRPr kumimoji="0" lang="en-GB" sz="16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6687902" y="2142148"/>
            <a:ext cx="1512168" cy="792088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Other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Structure</a:t>
            </a:r>
          </a:p>
        </p:txBody>
      </p:sp>
      <p:cxnSp>
        <p:nvCxnSpPr>
          <p:cNvPr id="9" name="Straight Arrow Connector 8"/>
          <p:cNvCxnSpPr>
            <a:endCxn id="8" idx="1"/>
          </p:cNvCxnSpPr>
          <p:nvPr/>
        </p:nvCxnSpPr>
        <p:spPr bwMode="auto">
          <a:xfrm flipV="1">
            <a:off x="2423530" y="2538192"/>
            <a:ext cx="4264372" cy="2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157825" y="2168860"/>
            <a:ext cx="5309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/>
              <a:t>€€€</a:t>
            </a:r>
            <a:endParaRPr lang="en-GB" sz="1800" dirty="0"/>
          </a:p>
        </p:txBody>
      </p:sp>
      <p:pic>
        <p:nvPicPr>
          <p:cNvPr id="13" name="Picture 2" descr="C:\Users\obriena\AppData\Local\Microsoft\Windows\Temporary Internet Files\Content.IE5\2I8RE5Y6\720px-Bus_aus_Zusatzzeichen_1024-14.svg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010" y="3726324"/>
            <a:ext cx="916840" cy="45842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3"/>
          <p:cNvSpPr/>
          <p:nvPr/>
        </p:nvSpPr>
        <p:spPr bwMode="auto">
          <a:xfrm>
            <a:off x="2158072" y="3798332"/>
            <a:ext cx="530916" cy="31440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€10M</a:t>
            </a:r>
          </a:p>
        </p:txBody>
      </p:sp>
      <p:sp>
        <p:nvSpPr>
          <p:cNvPr id="15" name="Up Arrow 14"/>
          <p:cNvSpPr/>
          <p:nvPr/>
        </p:nvSpPr>
        <p:spPr bwMode="auto">
          <a:xfrm>
            <a:off x="1361412" y="3150260"/>
            <a:ext cx="324036" cy="504056"/>
          </a:xfrm>
          <a:prstGeom prst="up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Up Arrow 15"/>
          <p:cNvSpPr/>
          <p:nvPr/>
        </p:nvSpPr>
        <p:spPr bwMode="auto">
          <a:xfrm rot="5400000">
            <a:off x="4416995" y="1227659"/>
            <a:ext cx="324036" cy="3521165"/>
          </a:xfrm>
          <a:prstGeom prst="up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4313554" y="2826223"/>
            <a:ext cx="801905" cy="31440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o-RO" smtClean="0"/>
              <a:t>ANUL </a:t>
            </a:r>
            <a:r>
              <a:rPr lang="en-GB" smtClean="0"/>
              <a:t>1</a:t>
            </a:r>
            <a:endParaRPr kumimoji="0" lang="en-GB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203848" y="3284984"/>
            <a:ext cx="30213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sz="1800" smtClean="0"/>
              <a:t>Bun de retur </a:t>
            </a:r>
            <a:r>
              <a:rPr lang="ro-RO" sz="1800" u="sng" smtClean="0"/>
              <a:t>sau</a:t>
            </a:r>
            <a:r>
              <a:rPr lang="ro-RO" sz="1800" smtClean="0"/>
              <a:t> de preluare</a:t>
            </a:r>
            <a:endParaRPr lang="en-GB" sz="1800" dirty="0"/>
          </a:p>
        </p:txBody>
      </p:sp>
      <p:sp>
        <p:nvSpPr>
          <p:cNvPr id="21" name="Rectangle 20"/>
          <p:cNvSpPr/>
          <p:nvPr/>
        </p:nvSpPr>
        <p:spPr bwMode="auto">
          <a:xfrm>
            <a:off x="6690878" y="2826223"/>
            <a:ext cx="1512168" cy="792088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Operator 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intern</a:t>
            </a:r>
            <a:endParaRPr kumimoji="0" lang="en-GB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6690878" y="1926124"/>
            <a:ext cx="1512168" cy="792088"/>
          </a:xfrm>
          <a:prstGeom prst="rect">
            <a:avLst/>
          </a:prstGeom>
          <a:solidFill>
            <a:srgbClr val="00B0F0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Operator extern</a:t>
            </a:r>
            <a:endParaRPr kumimoji="0" lang="en-GB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23" name="Rectangle 22"/>
          <p:cNvSpPr/>
          <p:nvPr/>
        </p:nvSpPr>
        <p:spPr bwMode="auto">
          <a:xfrm>
            <a:off x="7044521" y="2595689"/>
            <a:ext cx="801905" cy="31440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o-RO" smtClean="0"/>
              <a:t>SAU</a:t>
            </a:r>
            <a:endParaRPr kumimoji="0" lang="en-GB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8415617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2" grpId="0"/>
      <p:bldP spid="14" grpId="0" animBg="1"/>
      <p:bldP spid="15" grpId="0" animBg="1"/>
      <p:bldP spid="16" grpId="0" animBg="1"/>
      <p:bldP spid="17" grpId="0" animBg="1"/>
      <p:bldP spid="20" grpId="0"/>
      <p:bldP spid="21" grpId="0" animBg="1"/>
      <p:bldP spid="22" grpId="0" animBg="1"/>
      <p:bldP spid="2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112884"/>
            <a:ext cx="8229600" cy="706437"/>
          </a:xfrm>
        </p:spPr>
        <p:txBody>
          <a:bodyPr/>
          <a:lstStyle/>
          <a:p>
            <a:pPr eaLnBrk="1" hangingPunct="1"/>
            <a:r>
              <a:rPr lang="ro-RO" altLang="en-US" sz="3200" b="1" smtClean="0"/>
              <a:t>Studii de caz</a:t>
            </a:r>
            <a:endParaRPr lang="en-GB" altLang="en-US" sz="3200" b="1" dirty="0" smtClean="0"/>
          </a:p>
        </p:txBody>
      </p:sp>
      <p:sp>
        <p:nvSpPr>
          <p:cNvPr id="4100" name="Slide Number Placeholder 3"/>
          <p:cNvSpPr txBox="1">
            <a:spLocks noGrp="1"/>
          </p:cNvSpPr>
          <p:nvPr/>
        </p:nvSpPr>
        <p:spPr bwMode="auto">
          <a:xfrm>
            <a:off x="7239000" y="6677025"/>
            <a:ext cx="1905000" cy="18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1752E6A4-364E-4405-8213-0E49D6DE84FF}" type="slidenum">
              <a:rPr lang="en-GB" altLang="en-US" sz="9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pPr algn="r" eaLnBrk="1" hangingPunct="1"/>
              <a:t>15</a:t>
            </a:fld>
            <a:endParaRPr lang="en-GB" altLang="en-US" sz="900">
              <a:solidFill>
                <a:schemeClr val="bg1"/>
              </a:solidFill>
              <a:latin typeface="Verdana" pitchFamily="34" charset="0"/>
              <a:cs typeface="Times New Roman" pitchFamily="18" charset="0"/>
            </a:endParaRPr>
          </a:p>
        </p:txBody>
      </p:sp>
      <p:pic>
        <p:nvPicPr>
          <p:cNvPr id="10" name="Picture 9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35466"/>
            <a:ext cx="1479364" cy="461274"/>
          </a:xfrm>
          <a:prstGeom prst="rect">
            <a:avLst/>
          </a:prstGeom>
        </p:spPr>
      </p:pic>
      <p:pic>
        <p:nvPicPr>
          <p:cNvPr id="11" name="Picture 9" descr="Jaspers_Logo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3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0"/>
            <a:ext cx="1848421" cy="932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583018" y="932206"/>
            <a:ext cx="8093437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ro-RO" sz="2400" i="1" u="sng" dirty="0" smtClean="0">
                <a:latin typeface="+mj-lt"/>
              </a:rPr>
              <a:t>Cazul </a:t>
            </a:r>
            <a:r>
              <a:rPr lang="en-GB" sz="2400" i="1" u="sng" dirty="0" smtClean="0">
                <a:latin typeface="+mj-lt"/>
              </a:rPr>
              <a:t>4: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o-RO" sz="2400" b="0" dirty="0" smtClean="0">
                <a:latin typeface="+mj-lt"/>
              </a:rPr>
              <a:t>Gestiune delegată</a:t>
            </a:r>
            <a:r>
              <a:rPr lang="en-GB" sz="2400" b="0" dirty="0" smtClean="0">
                <a:latin typeface="+mj-lt"/>
              </a:rPr>
              <a:t> </a:t>
            </a:r>
            <a:r>
              <a:rPr lang="ro-RO" sz="2400" b="0" dirty="0" smtClean="0">
                <a:latin typeface="+mj-lt"/>
              </a:rPr>
              <a:t>operatorului intern</a:t>
            </a:r>
            <a:endParaRPr lang="en-GB" sz="2400" b="0" dirty="0" smtClean="0">
              <a:latin typeface="+mj-lt"/>
            </a:endParaRP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o-RO" sz="2400" b="0" dirty="0" smtClean="0">
                <a:latin typeface="+mj-lt"/>
              </a:rPr>
              <a:t>Bunuri aflate în proprietatea operatorului</a:t>
            </a:r>
            <a:endParaRPr lang="en-GB" sz="2400" b="0" dirty="0" smtClean="0">
              <a:latin typeface="+mj-lt"/>
            </a:endParaRP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o-RO" sz="2400" b="0" dirty="0" smtClean="0">
                <a:latin typeface="+mj-lt"/>
              </a:rPr>
              <a:t>Durata contractului: </a:t>
            </a:r>
            <a:r>
              <a:rPr lang="en-GB" sz="2400" b="0" dirty="0" smtClean="0">
                <a:latin typeface="+mj-lt"/>
              </a:rPr>
              <a:t>8 </a:t>
            </a:r>
            <a:r>
              <a:rPr lang="ro-RO" sz="2400" b="0" dirty="0" smtClean="0">
                <a:latin typeface="+mj-lt"/>
              </a:rPr>
              <a:t>ani</a:t>
            </a:r>
            <a:endParaRPr lang="en-GB" sz="2400" b="0" dirty="0" smtClean="0">
              <a:latin typeface="+mj-lt"/>
            </a:endParaRP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o-RO" sz="2400" b="0" dirty="0" smtClean="0">
                <a:latin typeface="+mj-lt"/>
              </a:rPr>
              <a:t>Modernizarea activelor la sfârșitul anului 2, ca bun de preluare</a:t>
            </a:r>
          </a:p>
        </p:txBody>
      </p:sp>
    </p:spTree>
    <p:extLst>
      <p:ext uri="{BB962C8B-B14F-4D97-AF65-F5344CB8AC3E}">
        <p14:creationId xmlns="" xmlns:p14="http://schemas.microsoft.com/office/powerpoint/2010/main" val="20919443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Alternate Process 3"/>
          <p:cNvSpPr/>
          <p:nvPr/>
        </p:nvSpPr>
        <p:spPr bwMode="auto">
          <a:xfrm>
            <a:off x="631335" y="1854457"/>
            <a:ext cx="1844574" cy="2448272"/>
          </a:xfrm>
          <a:prstGeom prst="flowChartAlternateProcess">
            <a:avLst/>
          </a:prstGeom>
          <a:solidFill>
            <a:srgbClr val="BBE0E3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112884"/>
            <a:ext cx="8229600" cy="706437"/>
          </a:xfrm>
        </p:spPr>
        <p:txBody>
          <a:bodyPr/>
          <a:lstStyle/>
          <a:p>
            <a:pPr eaLnBrk="1" hangingPunct="1"/>
            <a:r>
              <a:rPr lang="ro-RO" altLang="en-US" sz="3200" b="1" smtClean="0"/>
              <a:t>Studii de caz</a:t>
            </a:r>
            <a:endParaRPr lang="en-GB" altLang="en-US" sz="3200" b="1" dirty="0" smtClean="0"/>
          </a:p>
        </p:txBody>
      </p:sp>
      <p:sp>
        <p:nvSpPr>
          <p:cNvPr id="4100" name="Slide Number Placeholder 3"/>
          <p:cNvSpPr txBox="1">
            <a:spLocks noGrp="1"/>
          </p:cNvSpPr>
          <p:nvPr/>
        </p:nvSpPr>
        <p:spPr bwMode="auto">
          <a:xfrm>
            <a:off x="7239000" y="6677025"/>
            <a:ext cx="1905000" cy="18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1752E6A4-364E-4405-8213-0E49D6DE84FF}" type="slidenum">
              <a:rPr lang="en-GB" altLang="en-US" sz="9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pPr algn="r" eaLnBrk="1" hangingPunct="1"/>
              <a:t>16</a:t>
            </a:fld>
            <a:endParaRPr lang="en-GB" altLang="en-US" sz="900">
              <a:solidFill>
                <a:schemeClr val="bg1"/>
              </a:solidFill>
              <a:latin typeface="Verdana" pitchFamily="34" charset="0"/>
              <a:cs typeface="Times New Roman" pitchFamily="18" charset="0"/>
            </a:endParaRPr>
          </a:p>
        </p:txBody>
      </p:sp>
      <p:pic>
        <p:nvPicPr>
          <p:cNvPr id="10" name="Picture 9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35466"/>
            <a:ext cx="1479364" cy="461274"/>
          </a:xfrm>
          <a:prstGeom prst="rect">
            <a:avLst/>
          </a:prstGeom>
        </p:spPr>
      </p:pic>
      <p:pic>
        <p:nvPicPr>
          <p:cNvPr id="11" name="Picture 9" descr="Jaspers_Logo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3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0"/>
            <a:ext cx="1848421" cy="932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 bwMode="auto">
          <a:xfrm>
            <a:off x="819725" y="2070481"/>
            <a:ext cx="1512168" cy="792088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1600" b="1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Autoritatea locală</a:t>
            </a:r>
            <a:endParaRPr kumimoji="0" lang="en-GB" sz="16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  <p:cxnSp>
        <p:nvCxnSpPr>
          <p:cNvPr id="9" name="Straight Arrow Connector 8"/>
          <p:cNvCxnSpPr/>
          <p:nvPr/>
        </p:nvCxnSpPr>
        <p:spPr bwMode="auto">
          <a:xfrm flipV="1">
            <a:off x="2475909" y="2466525"/>
            <a:ext cx="4264372" cy="2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210204" y="2097193"/>
            <a:ext cx="5309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/>
              <a:t>€€€</a:t>
            </a:r>
            <a:endParaRPr lang="en-GB" sz="1800" dirty="0"/>
          </a:p>
        </p:txBody>
      </p:sp>
      <p:pic>
        <p:nvPicPr>
          <p:cNvPr id="13" name="Picture 2" descr="C:\Users\obriena\AppData\Local\Microsoft\Windows\Temporary Internet Files\Content.IE5\2I8RE5Y6\720px-Bus_aus_Zusatzzeichen_1024-14.svg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389" y="3654657"/>
            <a:ext cx="916840" cy="458420"/>
          </a:xfrm>
          <a:prstGeom prst="rect">
            <a:avLst/>
          </a:prstGeom>
          <a:solidFill>
            <a:srgbClr val="00B050"/>
          </a:solidFill>
        </p:spPr>
      </p:pic>
      <p:sp>
        <p:nvSpPr>
          <p:cNvPr id="14" name="Rectangle 13"/>
          <p:cNvSpPr/>
          <p:nvPr/>
        </p:nvSpPr>
        <p:spPr bwMode="auto">
          <a:xfrm>
            <a:off x="2210451" y="3726665"/>
            <a:ext cx="530916" cy="31440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€10M</a:t>
            </a:r>
          </a:p>
        </p:txBody>
      </p:sp>
      <p:sp>
        <p:nvSpPr>
          <p:cNvPr id="15" name="Up Arrow 14"/>
          <p:cNvSpPr/>
          <p:nvPr/>
        </p:nvSpPr>
        <p:spPr bwMode="auto">
          <a:xfrm>
            <a:off x="1413791" y="3078593"/>
            <a:ext cx="324036" cy="504056"/>
          </a:xfrm>
          <a:prstGeom prst="up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Up Arrow 15"/>
          <p:cNvSpPr/>
          <p:nvPr/>
        </p:nvSpPr>
        <p:spPr bwMode="auto">
          <a:xfrm rot="5400000">
            <a:off x="4469374" y="1155992"/>
            <a:ext cx="324036" cy="3521165"/>
          </a:xfrm>
          <a:prstGeom prst="up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4365933" y="2754556"/>
            <a:ext cx="801905" cy="31440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o-RO" smtClean="0"/>
              <a:t>ANUL </a:t>
            </a:r>
            <a:r>
              <a:rPr lang="en-GB" smtClean="0"/>
              <a:t>3</a:t>
            </a:r>
            <a:endParaRPr kumimoji="0" lang="en-GB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1" name="Rectangle 20"/>
          <p:cNvSpPr/>
          <p:nvPr/>
        </p:nvSpPr>
        <p:spPr bwMode="auto">
          <a:xfrm>
            <a:off x="6740281" y="2070481"/>
            <a:ext cx="1512168" cy="792088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Operatorul</a:t>
            </a:r>
            <a:r>
              <a:rPr kumimoji="0" lang="ro-RO" sz="1600" b="1" i="0" u="none" strike="noStrike" cap="none" normalizeH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intern</a:t>
            </a:r>
            <a:endParaRPr kumimoji="0" lang="en-GB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23" name="Up Arrow 22"/>
          <p:cNvSpPr/>
          <p:nvPr/>
        </p:nvSpPr>
        <p:spPr bwMode="auto">
          <a:xfrm rot="16200000">
            <a:off x="5044072" y="1588776"/>
            <a:ext cx="324036" cy="4580549"/>
          </a:xfrm>
          <a:prstGeom prst="up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5" name="Up Arrow 24"/>
          <p:cNvSpPr/>
          <p:nvPr/>
        </p:nvSpPr>
        <p:spPr bwMode="auto">
          <a:xfrm rot="10800000">
            <a:off x="7334347" y="2862569"/>
            <a:ext cx="324036" cy="1022584"/>
          </a:xfrm>
          <a:prstGeom prst="up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4" name="Rectangle 23"/>
          <p:cNvSpPr/>
          <p:nvPr/>
        </p:nvSpPr>
        <p:spPr bwMode="auto">
          <a:xfrm>
            <a:off x="6971755" y="3667213"/>
            <a:ext cx="801905" cy="31440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o-RO" smtClean="0"/>
              <a:t>FĂRĂ VALOARE</a:t>
            </a:r>
            <a:endParaRPr kumimoji="0" lang="en-GB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79512" y="6258589"/>
            <a:ext cx="91570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smtClean="0"/>
              <a:t>Not</a:t>
            </a:r>
            <a:r>
              <a:rPr lang="ro-RO" sz="1600" smtClean="0"/>
              <a:t>ă</a:t>
            </a:r>
            <a:r>
              <a:rPr lang="en-GB" sz="1600" smtClean="0"/>
              <a:t>: </a:t>
            </a:r>
            <a:r>
              <a:rPr lang="ro-RO" sz="1600" smtClean="0"/>
              <a:t>Costul preluării la sfârșitul perioadei nu este inclus în calculul compensației</a:t>
            </a:r>
            <a:endParaRPr lang="en-GB" sz="1600" dirty="0"/>
          </a:p>
        </p:txBody>
      </p:sp>
    </p:spTree>
    <p:extLst>
      <p:ext uri="{BB962C8B-B14F-4D97-AF65-F5344CB8AC3E}">
        <p14:creationId xmlns="" xmlns:p14="http://schemas.microsoft.com/office/powerpoint/2010/main" val="291501718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4" grpId="0" animBg="1"/>
      <p:bldP spid="15" grpId="0" animBg="1"/>
      <p:bldP spid="16" grpId="0" animBg="1"/>
      <p:bldP spid="17" grpId="0" animBg="1"/>
      <p:bldP spid="23" grpId="0" animBg="1"/>
      <p:bldP spid="25" grpId="0" animBg="1"/>
      <p:bldP spid="24" grpId="0" animBg="1"/>
      <p:bldP spid="2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112884"/>
            <a:ext cx="8229600" cy="706437"/>
          </a:xfrm>
        </p:spPr>
        <p:txBody>
          <a:bodyPr/>
          <a:lstStyle/>
          <a:p>
            <a:pPr eaLnBrk="1" hangingPunct="1"/>
            <a:r>
              <a:rPr lang="ro-RO" altLang="en-US" sz="3200" b="1" smtClean="0"/>
              <a:t>Studii de caz</a:t>
            </a:r>
            <a:endParaRPr lang="en-GB" altLang="en-US" sz="3200" b="1" dirty="0" smtClean="0"/>
          </a:p>
        </p:txBody>
      </p:sp>
      <p:sp>
        <p:nvSpPr>
          <p:cNvPr id="4100" name="Slide Number Placeholder 3"/>
          <p:cNvSpPr txBox="1">
            <a:spLocks noGrp="1"/>
          </p:cNvSpPr>
          <p:nvPr/>
        </p:nvSpPr>
        <p:spPr bwMode="auto">
          <a:xfrm>
            <a:off x="7239000" y="6677025"/>
            <a:ext cx="1905000" cy="18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1752E6A4-364E-4405-8213-0E49D6DE84FF}" type="slidenum">
              <a:rPr lang="en-GB" altLang="en-US" sz="9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pPr algn="r" eaLnBrk="1" hangingPunct="1"/>
              <a:t>17</a:t>
            </a:fld>
            <a:endParaRPr lang="en-GB" altLang="en-US" sz="900">
              <a:solidFill>
                <a:schemeClr val="bg1"/>
              </a:solidFill>
              <a:latin typeface="Verdana" pitchFamily="34" charset="0"/>
              <a:cs typeface="Times New Roman" pitchFamily="18" charset="0"/>
            </a:endParaRPr>
          </a:p>
        </p:txBody>
      </p:sp>
      <p:pic>
        <p:nvPicPr>
          <p:cNvPr id="10" name="Picture 9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35466"/>
            <a:ext cx="1479364" cy="461274"/>
          </a:xfrm>
          <a:prstGeom prst="rect">
            <a:avLst/>
          </a:prstGeom>
        </p:spPr>
      </p:pic>
      <p:pic>
        <p:nvPicPr>
          <p:cNvPr id="11" name="Picture 9" descr="Jaspers_Logo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3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0"/>
            <a:ext cx="1848421" cy="932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583018" y="932206"/>
            <a:ext cx="8560982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fr-BE" altLang="en-US" sz="2400" i="1" dirty="0"/>
              <a:t>Dupa Inceperea </a:t>
            </a:r>
            <a:r>
              <a:rPr lang="fr-BE" altLang="en-US" sz="2400" i="1" dirty="0" smtClean="0"/>
              <a:t>Contractului </a:t>
            </a:r>
            <a:r>
              <a:rPr lang="en-GB" sz="2400" i="1" u="sng" dirty="0" smtClean="0">
                <a:latin typeface="+mj-lt"/>
              </a:rPr>
              <a:t>: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ga-IE" sz="2400" b="0" dirty="0" smtClean="0">
                <a:latin typeface="+mj-lt"/>
              </a:rPr>
              <a:t>Este la ani 2 de contractul (contractul de 8 ani)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ga-IE" sz="2400" b="0" dirty="0" smtClean="0">
                <a:latin typeface="+mj-lt"/>
              </a:rPr>
              <a:t>Trebiue sa schimbati ceva in contractul</a:t>
            </a:r>
            <a:endParaRPr lang="en-GB" sz="2400" b="0" dirty="0" smtClean="0">
              <a:latin typeface="+mj-lt"/>
            </a:endParaRP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ga-IE" sz="2400" b="0" dirty="0" smtClean="0">
                <a:latin typeface="+mj-lt"/>
              </a:rPr>
              <a:t>Cum prezentati ca Autoritatea si Operatorul sunt de acord?</a:t>
            </a:r>
            <a:endParaRPr lang="en-GB" sz="2400" b="0" dirty="0" smtClean="0">
              <a:latin typeface="+mj-lt"/>
            </a:endParaRP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ga-IE" sz="2400" b="0" dirty="0" smtClean="0">
                <a:latin typeface="+mj-lt"/>
              </a:rPr>
              <a:t>‘Partnership Agreement’ </a:t>
            </a:r>
            <a:endParaRPr lang="en-GB" sz="2400" b="0" dirty="0" smtClean="0">
              <a:latin typeface="+mj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020209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lowchart: Alternate Process 3"/>
          <p:cNvSpPr/>
          <p:nvPr/>
        </p:nvSpPr>
        <p:spPr bwMode="auto">
          <a:xfrm>
            <a:off x="631335" y="1268760"/>
            <a:ext cx="1844574" cy="3033969"/>
          </a:xfrm>
          <a:prstGeom prst="flowChartAlternateProcess">
            <a:avLst/>
          </a:prstGeom>
          <a:solidFill>
            <a:srgbClr val="BBE0E3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" name="Flowchart: Alternate Process 3"/>
          <p:cNvSpPr/>
          <p:nvPr/>
        </p:nvSpPr>
        <p:spPr bwMode="auto">
          <a:xfrm>
            <a:off x="611560" y="1484784"/>
            <a:ext cx="7848872" cy="1320448"/>
          </a:xfrm>
          <a:prstGeom prst="flowChartAlternateProcess">
            <a:avLst/>
          </a:prstGeom>
          <a:solidFill>
            <a:srgbClr val="BBE0E3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112884"/>
            <a:ext cx="8229600" cy="706437"/>
          </a:xfrm>
        </p:spPr>
        <p:txBody>
          <a:bodyPr/>
          <a:lstStyle/>
          <a:p>
            <a:pPr eaLnBrk="1" hangingPunct="1"/>
            <a:r>
              <a:rPr lang="fr-BE" altLang="en-US" sz="2800" b="1" i="1" dirty="0" smtClean="0"/>
              <a:t>Dupa Inceperea Contractului</a:t>
            </a:r>
            <a:endParaRPr lang="en-GB" altLang="en-US" sz="2800" b="1" i="1" dirty="0" smtClean="0"/>
          </a:p>
        </p:txBody>
      </p:sp>
      <p:sp>
        <p:nvSpPr>
          <p:cNvPr id="4100" name="Slide Number Placeholder 3"/>
          <p:cNvSpPr txBox="1">
            <a:spLocks noGrp="1"/>
          </p:cNvSpPr>
          <p:nvPr/>
        </p:nvSpPr>
        <p:spPr bwMode="auto">
          <a:xfrm>
            <a:off x="7239000" y="6677025"/>
            <a:ext cx="1905000" cy="18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1752E6A4-364E-4405-8213-0E49D6DE84FF}" type="slidenum">
              <a:rPr lang="en-GB" altLang="en-US" sz="9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pPr algn="r" eaLnBrk="1" hangingPunct="1"/>
              <a:t>18</a:t>
            </a:fld>
            <a:endParaRPr lang="en-GB" altLang="en-US" sz="900">
              <a:solidFill>
                <a:schemeClr val="bg1"/>
              </a:solidFill>
              <a:latin typeface="Verdana" pitchFamily="34" charset="0"/>
              <a:cs typeface="Times New Roman" pitchFamily="18" charset="0"/>
            </a:endParaRPr>
          </a:p>
        </p:txBody>
      </p:sp>
      <p:pic>
        <p:nvPicPr>
          <p:cNvPr id="10" name="Picture 9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35466"/>
            <a:ext cx="1479364" cy="461274"/>
          </a:xfrm>
          <a:prstGeom prst="rect">
            <a:avLst/>
          </a:prstGeom>
        </p:spPr>
      </p:pic>
      <p:pic>
        <p:nvPicPr>
          <p:cNvPr id="11" name="Picture 9" descr="Jaspers_Logo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3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0"/>
            <a:ext cx="1848421" cy="932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 bwMode="auto">
          <a:xfrm>
            <a:off x="799950" y="1700808"/>
            <a:ext cx="1512168" cy="792088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1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Autoritatea local</a:t>
            </a:r>
            <a:r>
              <a:rPr kumimoji="0" lang="ro-RO" sz="1600" b="1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ă</a:t>
            </a:r>
            <a:endParaRPr kumimoji="0" lang="en-GB" sz="16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  <p:pic>
        <p:nvPicPr>
          <p:cNvPr id="13" name="Picture 2" descr="C:\Users\obriena\AppData\Local\Microsoft\Windows\Temporary Internet Files\Content.IE5\2I8RE5Y6\720px-Bus_aus_Zusatzzeichen_1024-14.svg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2132" y="3597320"/>
            <a:ext cx="916840" cy="458420"/>
          </a:xfrm>
          <a:prstGeom prst="rect">
            <a:avLst/>
          </a:prstGeom>
          <a:solidFill>
            <a:srgbClr val="00B050"/>
          </a:solidFill>
        </p:spPr>
      </p:pic>
      <p:sp>
        <p:nvSpPr>
          <p:cNvPr id="15" name="Up Arrow 14"/>
          <p:cNvSpPr/>
          <p:nvPr/>
        </p:nvSpPr>
        <p:spPr bwMode="auto">
          <a:xfrm>
            <a:off x="1448534" y="3021256"/>
            <a:ext cx="324036" cy="504056"/>
          </a:xfrm>
          <a:prstGeom prst="up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1" name="Rectangle 20"/>
          <p:cNvSpPr/>
          <p:nvPr/>
        </p:nvSpPr>
        <p:spPr bwMode="auto">
          <a:xfrm>
            <a:off x="6720506" y="1700808"/>
            <a:ext cx="1512168" cy="792088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Operatorul intern/Extern</a:t>
            </a:r>
            <a:endParaRPr kumimoji="0" lang="en-GB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11560" y="4245392"/>
            <a:ext cx="8093437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ga-IE" sz="2400" b="0" dirty="0" smtClean="0">
                <a:latin typeface="+mj-lt"/>
              </a:rPr>
              <a:t>Modul in care vor fi utilizate echipamente noi</a:t>
            </a:r>
            <a:endParaRPr lang="en-GB" sz="2400" b="0" dirty="0" smtClean="0">
              <a:latin typeface="+mj-lt"/>
            </a:endParaRP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ga-IE" sz="2400" b="0" dirty="0" smtClean="0">
                <a:latin typeface="+mj-lt"/>
              </a:rPr>
              <a:t>Proprietate de echipamente noi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ga-IE" sz="2400" b="0" dirty="0" smtClean="0">
                <a:latin typeface="+mj-lt"/>
              </a:rPr>
              <a:t>Cum vor fi recalculate de compensare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2400" b="0" dirty="0" smtClean="0">
              <a:latin typeface="+mj-lt"/>
            </a:endParaRP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2400" b="0" dirty="0">
              <a:latin typeface="+mj-lt"/>
            </a:endParaRPr>
          </a:p>
        </p:txBody>
      </p:sp>
      <p:sp>
        <p:nvSpPr>
          <p:cNvPr id="17" name="Up Arrow 16"/>
          <p:cNvSpPr/>
          <p:nvPr/>
        </p:nvSpPr>
        <p:spPr bwMode="auto">
          <a:xfrm rot="5400000">
            <a:off x="5211957" y="1276875"/>
            <a:ext cx="324036" cy="1747967"/>
          </a:xfrm>
          <a:prstGeom prst="upArrow">
            <a:avLst/>
          </a:prstGeom>
          <a:solidFill>
            <a:srgbClr val="A9C876"/>
          </a:solidFill>
          <a:ln>
            <a:headEnd type="none" w="med" len="med"/>
            <a:tailEnd type="none" w="med" len="me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9" name="Up Arrow 18"/>
          <p:cNvSpPr/>
          <p:nvPr/>
        </p:nvSpPr>
        <p:spPr bwMode="auto">
          <a:xfrm rot="16200000">
            <a:off x="3483766" y="1276874"/>
            <a:ext cx="324036" cy="1747967"/>
          </a:xfrm>
          <a:prstGeom prst="upArrow">
            <a:avLst/>
          </a:prstGeom>
          <a:solidFill>
            <a:srgbClr val="A9C876"/>
          </a:solidFill>
          <a:ln>
            <a:headEnd type="none" w="med" len="med"/>
            <a:tailEnd type="none" w="med" len="me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22" name="Straight Arrow Connector 21"/>
          <p:cNvCxnSpPr/>
          <p:nvPr/>
        </p:nvCxnSpPr>
        <p:spPr bwMode="auto">
          <a:xfrm flipV="1">
            <a:off x="2411760" y="1844824"/>
            <a:ext cx="4264372" cy="2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4146055" y="1475492"/>
            <a:ext cx="5309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/>
              <a:t>€€€</a:t>
            </a:r>
            <a:endParaRPr lang="en-GB" sz="1800" dirty="0"/>
          </a:p>
        </p:txBody>
      </p:sp>
    </p:spTree>
    <p:extLst>
      <p:ext uri="{BB962C8B-B14F-4D97-AF65-F5344CB8AC3E}">
        <p14:creationId xmlns="" xmlns:p14="http://schemas.microsoft.com/office/powerpoint/2010/main" val="268889105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4" grpId="0" animBg="1"/>
      <p:bldP spid="15" grpId="0" animBg="1"/>
      <p:bldP spid="16" grpId="0"/>
      <p:bldP spid="17" grpId="0" animBg="1"/>
      <p:bldP spid="1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3140968"/>
            <a:ext cx="8229600" cy="706437"/>
          </a:xfrm>
        </p:spPr>
        <p:txBody>
          <a:bodyPr/>
          <a:lstStyle/>
          <a:p>
            <a:pPr eaLnBrk="1" hangingPunct="1"/>
            <a:r>
              <a:rPr lang="ro-RO" altLang="en-US" sz="3200" b="1" dirty="0" smtClean="0"/>
              <a:t>Concluzii </a:t>
            </a:r>
            <a:endParaRPr lang="en-GB" altLang="en-US" sz="3200" b="1" dirty="0" smtClean="0"/>
          </a:p>
        </p:txBody>
      </p:sp>
      <p:sp>
        <p:nvSpPr>
          <p:cNvPr id="4100" name="Slide Number Placeholder 3"/>
          <p:cNvSpPr txBox="1">
            <a:spLocks noGrp="1"/>
          </p:cNvSpPr>
          <p:nvPr/>
        </p:nvSpPr>
        <p:spPr bwMode="auto">
          <a:xfrm>
            <a:off x="7239000" y="6677025"/>
            <a:ext cx="1905000" cy="18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1752E6A4-364E-4405-8213-0E49D6DE84FF}" type="slidenum">
              <a:rPr lang="en-GB" altLang="en-US" sz="9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pPr algn="r" eaLnBrk="1" hangingPunct="1"/>
              <a:t>19</a:t>
            </a:fld>
            <a:endParaRPr lang="en-GB" altLang="en-US" sz="900">
              <a:solidFill>
                <a:schemeClr val="bg1"/>
              </a:solidFill>
              <a:latin typeface="Verdana" pitchFamily="34" charset="0"/>
              <a:cs typeface="Times New Roman" pitchFamily="18" charset="0"/>
            </a:endParaRPr>
          </a:p>
        </p:txBody>
      </p:sp>
      <p:pic>
        <p:nvPicPr>
          <p:cNvPr id="10" name="Picture 9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35466"/>
            <a:ext cx="1479364" cy="461274"/>
          </a:xfrm>
          <a:prstGeom prst="rect">
            <a:avLst/>
          </a:prstGeom>
        </p:spPr>
      </p:pic>
      <p:pic>
        <p:nvPicPr>
          <p:cNvPr id="11" name="Picture 9" descr="Jaspers_Logo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3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0"/>
            <a:ext cx="1848421" cy="932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5414375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112884"/>
            <a:ext cx="8229600" cy="706437"/>
          </a:xfrm>
        </p:spPr>
        <p:txBody>
          <a:bodyPr/>
          <a:lstStyle/>
          <a:p>
            <a:pPr eaLnBrk="1" hangingPunct="1"/>
            <a:r>
              <a:rPr lang="ro-RO" altLang="en-US" sz="3200" b="1" smtClean="0"/>
              <a:t>Echipa</a:t>
            </a:r>
            <a:r>
              <a:rPr lang="fr-BE" altLang="en-US" sz="3200" b="1" smtClean="0"/>
              <a:t> JASPERS</a:t>
            </a:r>
            <a:endParaRPr lang="en-GB" altLang="en-US" sz="3200" b="1" dirty="0" smtClean="0"/>
          </a:p>
        </p:txBody>
      </p:sp>
      <p:sp>
        <p:nvSpPr>
          <p:cNvPr id="4100" name="Slide Number Placeholder 3"/>
          <p:cNvSpPr txBox="1">
            <a:spLocks noGrp="1"/>
          </p:cNvSpPr>
          <p:nvPr/>
        </p:nvSpPr>
        <p:spPr bwMode="auto">
          <a:xfrm>
            <a:off x="7239000" y="6677025"/>
            <a:ext cx="1905000" cy="18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1752E6A4-364E-4405-8213-0E49D6DE84FF}" type="slidenum">
              <a:rPr lang="en-GB" altLang="en-US" sz="9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pPr algn="r" eaLnBrk="1" hangingPunct="1"/>
              <a:t>2</a:t>
            </a:fld>
            <a:endParaRPr lang="en-GB" altLang="en-US" sz="900">
              <a:solidFill>
                <a:schemeClr val="bg1"/>
              </a:solidFill>
              <a:latin typeface="Verdana" pitchFamily="34" charset="0"/>
              <a:cs typeface="Times New Roman" pitchFamily="18" charset="0"/>
            </a:endParaRPr>
          </a:p>
        </p:txBody>
      </p:sp>
      <p:pic>
        <p:nvPicPr>
          <p:cNvPr id="10" name="Picture 9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35466"/>
            <a:ext cx="1479364" cy="461274"/>
          </a:xfrm>
          <a:prstGeom prst="rect">
            <a:avLst/>
          </a:prstGeom>
        </p:spPr>
      </p:pic>
      <p:pic>
        <p:nvPicPr>
          <p:cNvPr id="11" name="Picture 9" descr="Jaspers_Logo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3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0"/>
            <a:ext cx="1848421" cy="932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/>
          <p:cNvPicPr/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050" y="1164833"/>
            <a:ext cx="1289273" cy="792757"/>
          </a:xfrm>
          <a:prstGeom prst="rect">
            <a:avLst/>
          </a:prstGeom>
        </p:spPr>
      </p:pic>
      <p:pic>
        <p:nvPicPr>
          <p:cNvPr id="13" name="Picture 12"/>
          <p:cNvPicPr/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981" y="2799741"/>
            <a:ext cx="1389412" cy="589144"/>
          </a:xfrm>
          <a:prstGeom prst="rect">
            <a:avLst/>
          </a:prstGeom>
        </p:spPr>
      </p:pic>
      <p:pic>
        <p:nvPicPr>
          <p:cNvPr id="14" name="Picture 13"/>
          <p:cNvPicPr/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340" y="4896432"/>
            <a:ext cx="1610548" cy="813619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940227" y="1330380"/>
            <a:ext cx="21355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0" dirty="0">
                <a:latin typeface="+mj-lt"/>
              </a:rPr>
              <a:t>Peter Burgess</a:t>
            </a:r>
          </a:p>
        </p:txBody>
      </p:sp>
      <p:sp>
        <p:nvSpPr>
          <p:cNvPr id="5" name="Rectangle 4"/>
          <p:cNvSpPr/>
          <p:nvPr/>
        </p:nvSpPr>
        <p:spPr>
          <a:xfrm>
            <a:off x="2911718" y="2217150"/>
            <a:ext cx="2338332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2400" b="0" dirty="0">
                <a:latin typeface="+mj-lt"/>
              </a:rPr>
              <a:t>Viorica Beldean</a:t>
            </a:r>
          </a:p>
          <a:p>
            <a:pPr algn="l">
              <a:lnSpc>
                <a:spcPct val="150000"/>
              </a:lnSpc>
            </a:pPr>
            <a:r>
              <a:rPr lang="en-GB" sz="2400" b="0" dirty="0">
                <a:latin typeface="+mj-lt"/>
              </a:rPr>
              <a:t>Geanina </a:t>
            </a:r>
            <a:r>
              <a:rPr lang="en-GB" sz="2400" b="0" dirty="0" err="1">
                <a:latin typeface="+mj-lt"/>
              </a:rPr>
              <a:t>Suditu</a:t>
            </a:r>
            <a:endParaRPr lang="en-GB" sz="2400" b="0" dirty="0">
              <a:latin typeface="+mj-lt"/>
            </a:endParaRPr>
          </a:p>
          <a:p>
            <a:pPr algn="l">
              <a:lnSpc>
                <a:spcPct val="150000"/>
              </a:lnSpc>
            </a:pPr>
            <a:r>
              <a:rPr lang="en-GB" sz="2400" b="0" dirty="0" err="1" smtClean="0">
                <a:latin typeface="+mj-lt"/>
              </a:rPr>
              <a:t>Nicu</a:t>
            </a:r>
            <a:r>
              <a:rPr lang="ro-RO" sz="2400" b="0" dirty="0" smtClean="0">
                <a:latin typeface="+mj-lt"/>
              </a:rPr>
              <a:t>ș</a:t>
            </a:r>
            <a:r>
              <a:rPr lang="en-GB" sz="2400" b="0" dirty="0" smtClean="0">
                <a:latin typeface="+mj-lt"/>
              </a:rPr>
              <a:t>or </a:t>
            </a:r>
            <a:r>
              <a:rPr lang="en-GB" sz="2400" b="0" dirty="0" err="1">
                <a:latin typeface="+mj-lt"/>
              </a:rPr>
              <a:t>Cristea</a:t>
            </a:r>
            <a:endParaRPr lang="en-GB" sz="2400" b="0" dirty="0">
              <a:latin typeface="+mj-lt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971645" y="4149080"/>
            <a:ext cx="4226478" cy="23083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2400" b="0" dirty="0" smtClean="0">
                <a:latin typeface="+mj-lt"/>
              </a:rPr>
              <a:t>Alan O</a:t>
            </a:r>
            <a:r>
              <a:rPr lang="en-US" sz="2400" b="0" dirty="0" smtClean="0">
                <a:latin typeface="+mj-lt"/>
              </a:rPr>
              <a:t>’</a:t>
            </a:r>
            <a:r>
              <a:rPr lang="en-GB" sz="2400" b="0" dirty="0" smtClean="0">
                <a:latin typeface="+mj-lt"/>
              </a:rPr>
              <a:t>Brien, Bucure</a:t>
            </a:r>
            <a:r>
              <a:rPr lang="ro-RO" sz="2400" b="0" dirty="0" smtClean="0">
                <a:latin typeface="+mj-lt"/>
              </a:rPr>
              <a:t>ști</a:t>
            </a:r>
            <a:endParaRPr lang="en-GB" sz="2400" b="0" dirty="0">
              <a:latin typeface="+mj-lt"/>
            </a:endParaRPr>
          </a:p>
          <a:p>
            <a:pPr algn="l">
              <a:lnSpc>
                <a:spcPct val="150000"/>
              </a:lnSpc>
            </a:pPr>
            <a:r>
              <a:rPr lang="en-GB" sz="2400" b="0" dirty="0" smtClean="0">
                <a:latin typeface="+mj-lt"/>
              </a:rPr>
              <a:t>Pawel Malinowski, </a:t>
            </a:r>
            <a:r>
              <a:rPr lang="ro-RO" sz="2400" b="0" dirty="0" smtClean="0">
                <a:latin typeface="+mj-lt"/>
              </a:rPr>
              <a:t>Varșovia</a:t>
            </a:r>
            <a:endParaRPr lang="en-GB" sz="2400" b="0" dirty="0" smtClean="0">
              <a:latin typeface="+mj-lt"/>
            </a:endParaRPr>
          </a:p>
          <a:p>
            <a:pPr algn="l">
              <a:lnSpc>
                <a:spcPct val="150000"/>
              </a:lnSpc>
            </a:pPr>
            <a:r>
              <a:rPr lang="en-GB" sz="2400" b="0" dirty="0" smtClean="0">
                <a:latin typeface="+mj-lt"/>
              </a:rPr>
              <a:t>Federica Martin, Luxemburg</a:t>
            </a:r>
          </a:p>
          <a:p>
            <a:pPr algn="l">
              <a:lnSpc>
                <a:spcPct val="150000"/>
              </a:lnSpc>
            </a:pPr>
            <a:r>
              <a:rPr lang="en-GB" sz="2400" b="0" dirty="0" smtClean="0">
                <a:latin typeface="+mj-lt"/>
              </a:rPr>
              <a:t>Joachim Schneider, </a:t>
            </a:r>
            <a:r>
              <a:rPr lang="en-GB" sz="2400" b="0" dirty="0" err="1" smtClean="0">
                <a:latin typeface="+mj-lt"/>
              </a:rPr>
              <a:t>Bru</a:t>
            </a:r>
            <a:r>
              <a:rPr lang="ro-RO" sz="2400" b="0" dirty="0" smtClean="0">
                <a:latin typeface="+mj-lt"/>
              </a:rPr>
              <a:t>x</a:t>
            </a:r>
            <a:r>
              <a:rPr lang="en-GB" sz="2400" b="0" dirty="0" smtClean="0">
                <a:latin typeface="+mj-lt"/>
              </a:rPr>
              <a:t>el</a:t>
            </a:r>
            <a:r>
              <a:rPr lang="ro-RO" sz="2400" b="0" dirty="0" smtClean="0">
                <a:latin typeface="+mj-lt"/>
              </a:rPr>
              <a:t>le</a:t>
            </a:r>
            <a:r>
              <a:rPr lang="en-GB" sz="2400" b="0" dirty="0" smtClean="0">
                <a:latin typeface="+mj-lt"/>
              </a:rPr>
              <a:t>s</a:t>
            </a:r>
            <a:endParaRPr lang="en-GB" sz="2400" b="0" dirty="0">
              <a:latin typeface="+mj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5111740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528" y="2130425"/>
            <a:ext cx="8568952" cy="1470025"/>
          </a:xfrm>
        </p:spPr>
        <p:txBody>
          <a:bodyPr/>
          <a:lstStyle/>
          <a:p>
            <a:pPr eaLnBrk="1" hangingPunct="1"/>
            <a:r>
              <a:rPr lang="en-GB" b="1" smtClean="0">
                <a:solidFill>
                  <a:srgbClr val="1B1290"/>
                </a:solidFill>
              </a:rPr>
              <a:t/>
            </a:r>
            <a:br>
              <a:rPr lang="en-GB" b="1" smtClean="0">
                <a:solidFill>
                  <a:srgbClr val="1B1290"/>
                </a:solidFill>
              </a:rPr>
            </a:br>
            <a:r>
              <a:rPr lang="ro-RO" sz="3600" b="1" smtClean="0">
                <a:solidFill>
                  <a:srgbClr val="1B1290"/>
                </a:solidFill>
              </a:rPr>
              <a:t>Finanțarea transportului public urban</a:t>
            </a:r>
            <a:r>
              <a:rPr lang="en-GB" b="1" dirty="0">
                <a:solidFill>
                  <a:srgbClr val="1B1290"/>
                </a:solidFill>
              </a:rPr>
              <a:t/>
            </a:r>
            <a:br>
              <a:rPr lang="en-GB" b="1" dirty="0">
                <a:solidFill>
                  <a:srgbClr val="1B1290"/>
                </a:solidFill>
              </a:rPr>
            </a:br>
            <a:endParaRPr lang="en-US" altLang="en-US" b="1" dirty="0" smtClean="0">
              <a:solidFill>
                <a:srgbClr val="1B1290"/>
              </a:solidFill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15616" y="3861048"/>
            <a:ext cx="7056784" cy="1800200"/>
          </a:xfrm>
        </p:spPr>
        <p:txBody>
          <a:bodyPr/>
          <a:lstStyle/>
          <a:p>
            <a:pPr eaLnBrk="1" hangingPunct="1"/>
            <a:endParaRPr lang="en-US" altLang="en-US" sz="2000" dirty="0" smtClean="0">
              <a:solidFill>
                <a:srgbClr val="1B1290"/>
              </a:solidFill>
            </a:endParaRPr>
          </a:p>
          <a:p>
            <a:pPr eaLnBrk="1" hangingPunct="1"/>
            <a:r>
              <a:rPr lang="en-US" altLang="en-US" sz="2000" b="1" dirty="0" smtClean="0">
                <a:solidFill>
                  <a:srgbClr val="1B1290"/>
                </a:solidFill>
              </a:rPr>
              <a:t>Alan O’Brien</a:t>
            </a:r>
          </a:p>
          <a:p>
            <a:pPr eaLnBrk="1" hangingPunct="1"/>
            <a:r>
              <a:rPr lang="en-US" altLang="en-US" sz="2000" dirty="0" err="1">
                <a:solidFill>
                  <a:srgbClr val="1B1290"/>
                </a:solidFill>
              </a:rPr>
              <a:t>Inginer</a:t>
            </a:r>
            <a:r>
              <a:rPr lang="en-US" altLang="en-US" sz="2000" dirty="0">
                <a:solidFill>
                  <a:srgbClr val="1B1290"/>
                </a:solidFill>
              </a:rPr>
              <a:t>, Specialist </a:t>
            </a:r>
            <a:r>
              <a:rPr lang="ro-RO" altLang="en-US" sz="2000" dirty="0">
                <a:solidFill>
                  <a:srgbClr val="1B1290"/>
                </a:solidFill>
              </a:rPr>
              <a:t>în</a:t>
            </a:r>
            <a:r>
              <a:rPr lang="en-US" altLang="en-US" sz="2000" dirty="0">
                <a:solidFill>
                  <a:srgbClr val="1B1290"/>
                </a:solidFill>
              </a:rPr>
              <a:t> </a:t>
            </a:r>
            <a:r>
              <a:rPr lang="en-US" altLang="en-US" sz="2000" dirty="0" err="1">
                <a:solidFill>
                  <a:srgbClr val="1B1290"/>
                </a:solidFill>
              </a:rPr>
              <a:t>Transporturi</a:t>
            </a:r>
            <a:endParaRPr lang="en-US" altLang="en-US" sz="2000" dirty="0">
              <a:solidFill>
                <a:srgbClr val="1B1290"/>
              </a:solidFill>
            </a:endParaRPr>
          </a:p>
          <a:p>
            <a:pPr eaLnBrk="1" hangingPunct="1"/>
            <a:r>
              <a:rPr lang="en-US" altLang="en-US" sz="2000" dirty="0" smtClean="0">
                <a:solidFill>
                  <a:srgbClr val="1B1290"/>
                </a:solidFill>
              </a:rPr>
              <a:t>JASPERS, </a:t>
            </a:r>
            <a:r>
              <a:rPr lang="ro-RO" altLang="en-US" sz="2000" dirty="0" smtClean="0">
                <a:solidFill>
                  <a:srgbClr val="1B1290"/>
                </a:solidFill>
              </a:rPr>
              <a:t>București</a:t>
            </a:r>
            <a:endParaRPr lang="en-US" altLang="en-US" sz="2000" dirty="0" smtClean="0">
              <a:solidFill>
                <a:srgbClr val="1B1290"/>
              </a:solidFill>
            </a:endParaRPr>
          </a:p>
          <a:p>
            <a:pPr eaLnBrk="1" hangingPunct="1"/>
            <a:endParaRPr lang="en-US" altLang="en-US" sz="2000" dirty="0" smtClean="0">
              <a:solidFill>
                <a:srgbClr val="1B1290"/>
              </a:solidFill>
            </a:endParaRPr>
          </a:p>
          <a:p>
            <a:pPr eaLnBrk="1" hangingPunct="1"/>
            <a:endParaRPr lang="en-US" altLang="en-US" dirty="0" smtClean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35466"/>
            <a:ext cx="1479364" cy="461274"/>
          </a:xfrm>
          <a:prstGeom prst="rect">
            <a:avLst/>
          </a:prstGeom>
        </p:spPr>
      </p:pic>
      <p:pic>
        <p:nvPicPr>
          <p:cNvPr id="5" name="Picture 9" descr="Jaspers_Logo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3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0"/>
            <a:ext cx="1848421" cy="932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542080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112884"/>
            <a:ext cx="8229600" cy="706437"/>
          </a:xfrm>
        </p:spPr>
        <p:txBody>
          <a:bodyPr/>
          <a:lstStyle/>
          <a:p>
            <a:pPr eaLnBrk="1" hangingPunct="1"/>
            <a:r>
              <a:rPr lang="ro-RO" altLang="en-US" sz="3200" b="1" dirty="0" smtClean="0"/>
              <a:t>Cadru general</a:t>
            </a:r>
            <a:endParaRPr lang="en-GB" altLang="en-US" sz="3200" b="1" dirty="0" smtClean="0"/>
          </a:p>
        </p:txBody>
      </p:sp>
      <p:sp>
        <p:nvSpPr>
          <p:cNvPr id="4100" name="Slide Number Placeholder 3"/>
          <p:cNvSpPr txBox="1">
            <a:spLocks noGrp="1"/>
          </p:cNvSpPr>
          <p:nvPr/>
        </p:nvSpPr>
        <p:spPr bwMode="auto">
          <a:xfrm>
            <a:off x="7239000" y="6677025"/>
            <a:ext cx="1905000" cy="18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1752E6A4-364E-4405-8213-0E49D6DE84FF}" type="slidenum">
              <a:rPr lang="en-GB" altLang="en-US" sz="9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pPr algn="r" eaLnBrk="1" hangingPunct="1"/>
              <a:t>3</a:t>
            </a:fld>
            <a:endParaRPr lang="en-GB" altLang="en-US" sz="900">
              <a:solidFill>
                <a:schemeClr val="bg1"/>
              </a:solidFill>
              <a:latin typeface="Verdana" pitchFamily="34" charset="0"/>
              <a:cs typeface="Times New Roman" pitchFamily="18" charset="0"/>
            </a:endParaRPr>
          </a:p>
        </p:txBody>
      </p:sp>
      <p:pic>
        <p:nvPicPr>
          <p:cNvPr id="10" name="Picture 9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35466"/>
            <a:ext cx="1479364" cy="461274"/>
          </a:xfrm>
          <a:prstGeom prst="rect">
            <a:avLst/>
          </a:prstGeom>
        </p:spPr>
      </p:pic>
      <p:pic>
        <p:nvPicPr>
          <p:cNvPr id="11" name="Picture 9" descr="Jaspers_Logo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3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0"/>
            <a:ext cx="1848421" cy="932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179512" y="1288326"/>
            <a:ext cx="8712969" cy="48705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o-RO" sz="2300" b="0" dirty="0" smtClean="0">
                <a:latin typeface="+mj-lt"/>
              </a:rPr>
              <a:t>Finanțarea transportului urban în cadrul POR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o-RO" sz="2300" b="0" dirty="0" smtClean="0">
                <a:latin typeface="+mj-lt"/>
              </a:rPr>
              <a:t>Există în prezent anumite blocaje</a:t>
            </a:r>
            <a:r>
              <a:rPr lang="en-GB" sz="2300" b="0" dirty="0" smtClean="0">
                <a:latin typeface="+mj-lt"/>
              </a:rPr>
              <a:t>:</a:t>
            </a:r>
          </a:p>
          <a:p>
            <a:pPr marL="800100" lvl="1" indent="-342900" algn="l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o-RO" sz="2300" b="0" dirty="0" smtClean="0">
                <a:latin typeface="+mj-lt"/>
              </a:rPr>
              <a:t>Înțelegerea Ajutorului de Stat și a modului de conformare</a:t>
            </a:r>
            <a:endParaRPr lang="en-GB" sz="2300" b="0" dirty="0" smtClean="0">
              <a:latin typeface="+mj-lt"/>
            </a:endParaRPr>
          </a:p>
          <a:p>
            <a:pPr marL="800100" lvl="1" indent="-342900" algn="l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o-RO" sz="2300" b="0" dirty="0" smtClean="0">
                <a:latin typeface="+mj-lt"/>
              </a:rPr>
              <a:t>Structura Operațiunilor de Transport Public nu facilitează utilizarea fondurilor comunitare</a:t>
            </a:r>
          </a:p>
          <a:p>
            <a:pPr marL="800100" lvl="1" indent="-342900" algn="l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o-RO" sz="2300" b="0" dirty="0" smtClean="0">
                <a:latin typeface="+mj-lt"/>
              </a:rPr>
              <a:t>Nu toate acordurile contractuale sunt în conformitate cu reglementările UE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o-RO" sz="2300" b="0" dirty="0" smtClean="0">
                <a:latin typeface="+mj-lt"/>
              </a:rPr>
              <a:t>Este necesar un Ghid simplu pentru a sprijini tranziția 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o-RO" sz="2300" b="0" dirty="0" smtClean="0">
                <a:latin typeface="+mj-lt"/>
              </a:rPr>
              <a:t>Suport și integrare cu lucrările elaborate de BERD</a:t>
            </a:r>
          </a:p>
        </p:txBody>
      </p:sp>
    </p:spTree>
    <p:extLst>
      <p:ext uri="{BB962C8B-B14F-4D97-AF65-F5344CB8AC3E}">
        <p14:creationId xmlns="" xmlns:p14="http://schemas.microsoft.com/office/powerpoint/2010/main" val="41753105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112884"/>
            <a:ext cx="8229600" cy="706437"/>
          </a:xfrm>
        </p:spPr>
        <p:txBody>
          <a:bodyPr/>
          <a:lstStyle/>
          <a:p>
            <a:pPr eaLnBrk="1" hangingPunct="1"/>
            <a:r>
              <a:rPr lang="ro-RO" altLang="en-US" sz="3200" b="1" dirty="0" smtClean="0"/>
              <a:t>Recomandări</a:t>
            </a:r>
            <a:endParaRPr lang="en-GB" altLang="en-US" sz="3200" b="1" dirty="0" smtClean="0"/>
          </a:p>
        </p:txBody>
      </p:sp>
      <p:sp>
        <p:nvSpPr>
          <p:cNvPr id="4100" name="Slide Number Placeholder 3"/>
          <p:cNvSpPr txBox="1">
            <a:spLocks noGrp="1"/>
          </p:cNvSpPr>
          <p:nvPr/>
        </p:nvSpPr>
        <p:spPr bwMode="auto">
          <a:xfrm>
            <a:off x="7239000" y="6677025"/>
            <a:ext cx="1905000" cy="18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1752E6A4-364E-4405-8213-0E49D6DE84FF}" type="slidenum">
              <a:rPr lang="en-GB" altLang="en-US" sz="9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pPr algn="r" eaLnBrk="1" hangingPunct="1"/>
              <a:t>4</a:t>
            </a:fld>
            <a:endParaRPr lang="en-GB" altLang="en-US" sz="900">
              <a:solidFill>
                <a:schemeClr val="bg1"/>
              </a:solidFill>
              <a:latin typeface="Verdana" pitchFamily="34" charset="0"/>
              <a:cs typeface="Times New Roman" pitchFamily="18" charset="0"/>
            </a:endParaRPr>
          </a:p>
        </p:txBody>
      </p:sp>
      <p:pic>
        <p:nvPicPr>
          <p:cNvPr id="10" name="Picture 9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35466"/>
            <a:ext cx="1479364" cy="461274"/>
          </a:xfrm>
          <a:prstGeom prst="rect">
            <a:avLst/>
          </a:prstGeom>
        </p:spPr>
      </p:pic>
      <p:pic>
        <p:nvPicPr>
          <p:cNvPr id="11" name="Picture 9" descr="Jaspers_Logo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3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0"/>
            <a:ext cx="1848421" cy="932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583019" y="836712"/>
            <a:ext cx="8093437" cy="59323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o-RO" sz="2300" b="0" dirty="0" smtClean="0">
                <a:latin typeface="+mj-lt"/>
              </a:rPr>
              <a:t>Considerații generale asupra legislației comunitare și românești, și a situațiilor unde acestea se sprijină sau sunt în dezacord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o-RO" sz="2300" b="0" dirty="0" smtClean="0">
                <a:latin typeface="+mj-lt"/>
              </a:rPr>
              <a:t>Înțelegerea ajutorului de stat, și a celor trei modalități de utilizare a fondurilor publice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o-RO" sz="2300" b="0" dirty="0" smtClean="0">
                <a:latin typeface="+mj-lt"/>
              </a:rPr>
              <a:t>Structurile de conducere existente la nivel local care facilitează accesul la fondurile comunitare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o-RO" sz="2300" b="0" dirty="0" smtClean="0">
                <a:latin typeface="+mj-lt"/>
              </a:rPr>
              <a:t>Opțiunile disponibile pentru dotarea cu active care utilizează aceste structuri (proprietatea și dreptul de utilizare) 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o-RO" sz="2300" b="0" dirty="0" smtClean="0">
                <a:latin typeface="+mj-lt"/>
              </a:rPr>
              <a:t>Modalități de solicitare a finanțării și rolul acordurilor</a:t>
            </a:r>
          </a:p>
        </p:txBody>
      </p:sp>
    </p:spTree>
    <p:extLst>
      <p:ext uri="{BB962C8B-B14F-4D97-AF65-F5344CB8AC3E}">
        <p14:creationId xmlns="" xmlns:p14="http://schemas.microsoft.com/office/powerpoint/2010/main" val="11851473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112884"/>
            <a:ext cx="8229600" cy="706437"/>
          </a:xfrm>
        </p:spPr>
        <p:txBody>
          <a:bodyPr/>
          <a:lstStyle/>
          <a:p>
            <a:pPr eaLnBrk="1" hangingPunct="1"/>
            <a:r>
              <a:rPr lang="ro-RO" altLang="en-US" sz="3200" b="1" dirty="0" smtClean="0"/>
              <a:t>Recomandări</a:t>
            </a:r>
            <a:endParaRPr lang="en-GB" altLang="en-US" sz="3200" b="1" dirty="0" smtClean="0"/>
          </a:p>
        </p:txBody>
      </p:sp>
      <p:sp>
        <p:nvSpPr>
          <p:cNvPr id="4100" name="Slide Number Placeholder 3"/>
          <p:cNvSpPr txBox="1">
            <a:spLocks noGrp="1"/>
          </p:cNvSpPr>
          <p:nvPr/>
        </p:nvSpPr>
        <p:spPr bwMode="auto">
          <a:xfrm>
            <a:off x="7239000" y="6677025"/>
            <a:ext cx="1905000" cy="18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1752E6A4-364E-4405-8213-0E49D6DE84FF}" type="slidenum">
              <a:rPr lang="en-GB" altLang="en-US" sz="9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pPr algn="r" eaLnBrk="1" hangingPunct="1"/>
              <a:t>5</a:t>
            </a:fld>
            <a:endParaRPr lang="en-GB" altLang="en-US" sz="900">
              <a:solidFill>
                <a:schemeClr val="bg1"/>
              </a:solidFill>
              <a:latin typeface="Verdana" pitchFamily="34" charset="0"/>
              <a:cs typeface="Times New Roman" pitchFamily="18" charset="0"/>
            </a:endParaRPr>
          </a:p>
        </p:txBody>
      </p:sp>
      <p:pic>
        <p:nvPicPr>
          <p:cNvPr id="10" name="Picture 9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35466"/>
            <a:ext cx="1479364" cy="461274"/>
          </a:xfrm>
          <a:prstGeom prst="rect">
            <a:avLst/>
          </a:prstGeom>
        </p:spPr>
      </p:pic>
      <p:pic>
        <p:nvPicPr>
          <p:cNvPr id="11" name="Picture 9" descr="Jaspers_Logo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3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0"/>
            <a:ext cx="1848421" cy="932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583019" y="1268760"/>
            <a:ext cx="8093437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o-RO" sz="2400" b="0" dirty="0" smtClean="0">
                <a:latin typeface="+mj-lt"/>
              </a:rPr>
              <a:t>Elaborarea Contractelor de Servicii Publice, și recomandările elaborate de BERD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o-RO" sz="2400" b="0" dirty="0" smtClean="0">
                <a:latin typeface="+mj-lt"/>
              </a:rPr>
              <a:t>Câteva exemple de situații de finanțare a Transportului Urban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2400" b="0" dirty="0">
              <a:latin typeface="+mj-lt"/>
            </a:endParaRP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b="0" dirty="0" err="1" smtClean="0">
                <a:latin typeface="+mj-lt"/>
              </a:rPr>
              <a:t>Experien</a:t>
            </a:r>
            <a:r>
              <a:rPr lang="ro-RO" sz="2400" b="0" dirty="0" smtClean="0">
                <a:latin typeface="+mj-lt"/>
              </a:rPr>
              <a:t>ța</a:t>
            </a:r>
            <a:r>
              <a:rPr lang="en-GB" sz="2400" b="0" dirty="0" smtClean="0">
                <a:latin typeface="+mj-lt"/>
              </a:rPr>
              <a:t> </a:t>
            </a:r>
            <a:r>
              <a:rPr lang="en-GB" sz="2400" b="0" dirty="0" err="1" smtClean="0">
                <a:latin typeface="+mj-lt"/>
              </a:rPr>
              <a:t>tran</a:t>
            </a:r>
            <a:r>
              <a:rPr lang="ro-RO" sz="2400" b="0" dirty="0" smtClean="0">
                <a:latin typeface="+mj-lt"/>
              </a:rPr>
              <a:t>z</a:t>
            </a:r>
            <a:r>
              <a:rPr lang="en-GB" sz="2400" b="0" dirty="0" err="1" smtClean="0">
                <a:latin typeface="+mj-lt"/>
              </a:rPr>
              <a:t>i</a:t>
            </a:r>
            <a:r>
              <a:rPr lang="ro-RO" sz="2400" b="0" dirty="0" smtClean="0">
                <a:latin typeface="+mj-lt"/>
              </a:rPr>
              <a:t>ț</a:t>
            </a:r>
            <a:r>
              <a:rPr lang="en-GB" sz="2400" b="0" dirty="0" err="1" smtClean="0">
                <a:latin typeface="+mj-lt"/>
              </a:rPr>
              <a:t>i</a:t>
            </a:r>
            <a:r>
              <a:rPr lang="ro-RO" sz="2400" b="0" dirty="0" smtClean="0">
                <a:latin typeface="+mj-lt"/>
              </a:rPr>
              <a:t>ei</a:t>
            </a:r>
            <a:r>
              <a:rPr lang="en-GB" sz="2400" b="0" dirty="0" smtClean="0">
                <a:latin typeface="+mj-lt"/>
              </a:rPr>
              <a:t> </a:t>
            </a:r>
            <a:r>
              <a:rPr lang="ro-RO" sz="2400" b="0" dirty="0" smtClean="0">
                <a:latin typeface="+mj-lt"/>
              </a:rPr>
              <a:t>către</a:t>
            </a:r>
            <a:r>
              <a:rPr lang="en-GB" sz="2400" b="0" dirty="0" smtClean="0">
                <a:latin typeface="+mj-lt"/>
              </a:rPr>
              <a:t> 1370/2007 </a:t>
            </a:r>
            <a:r>
              <a:rPr lang="ro-RO" sz="2400" b="0" dirty="0" smtClean="0">
                <a:latin typeface="+mj-lt"/>
              </a:rPr>
              <a:t>î</a:t>
            </a:r>
            <a:r>
              <a:rPr lang="en-GB" sz="2400" b="0" dirty="0" smtClean="0">
                <a:latin typeface="+mj-lt"/>
              </a:rPr>
              <a:t>n </a:t>
            </a:r>
            <a:r>
              <a:rPr lang="en-GB" sz="2400" b="0" dirty="0" err="1" smtClean="0">
                <a:latin typeface="+mj-lt"/>
              </a:rPr>
              <a:t>Pol</a:t>
            </a:r>
            <a:r>
              <a:rPr lang="ro-RO" sz="2400" b="0" dirty="0" smtClean="0">
                <a:latin typeface="+mj-lt"/>
              </a:rPr>
              <a:t>onia</a:t>
            </a:r>
            <a:endParaRPr lang="en-GB" sz="2400" b="0" dirty="0" smtClean="0">
              <a:latin typeface="+mj-lt"/>
            </a:endParaRP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b="0" dirty="0" err="1" smtClean="0">
                <a:latin typeface="+mj-lt"/>
              </a:rPr>
              <a:t>Implementa</a:t>
            </a:r>
            <a:r>
              <a:rPr lang="ro-RO" sz="2400" b="0" dirty="0" smtClean="0">
                <a:latin typeface="+mj-lt"/>
              </a:rPr>
              <a:t>rea</a:t>
            </a:r>
            <a:r>
              <a:rPr lang="en-GB" sz="2400" b="0" dirty="0" smtClean="0">
                <a:latin typeface="+mj-lt"/>
              </a:rPr>
              <a:t> </a:t>
            </a:r>
            <a:r>
              <a:rPr lang="ro-RO" sz="2400" b="0" dirty="0" smtClean="0">
                <a:solidFill>
                  <a:srgbClr val="000000"/>
                </a:solidFill>
                <a:latin typeface="Arial"/>
              </a:rPr>
              <a:t>Contractelor de Servicii Publice </a:t>
            </a:r>
            <a:r>
              <a:rPr lang="ro-RO" sz="2400" b="0" dirty="0" smtClean="0">
                <a:latin typeface="+mj-lt"/>
              </a:rPr>
              <a:t>î</a:t>
            </a:r>
            <a:r>
              <a:rPr lang="en-GB" sz="2400" b="0" dirty="0" smtClean="0">
                <a:latin typeface="+mj-lt"/>
              </a:rPr>
              <a:t>n context</a:t>
            </a:r>
            <a:r>
              <a:rPr lang="ro-RO" sz="2400" b="0" dirty="0" smtClean="0">
                <a:latin typeface="+mj-lt"/>
              </a:rPr>
              <a:t>ul</a:t>
            </a:r>
            <a:r>
              <a:rPr lang="en-GB" sz="2400" b="0" dirty="0" smtClean="0">
                <a:latin typeface="+mj-lt"/>
              </a:rPr>
              <a:t> </a:t>
            </a:r>
            <a:r>
              <a:rPr lang="ro-RO" sz="2400" b="0" dirty="0" smtClean="0">
                <a:latin typeface="+mj-lt"/>
              </a:rPr>
              <a:t>Planurilor de Mobilitate Urbană</a:t>
            </a:r>
            <a:endParaRPr lang="en-GB" sz="2400" b="0" dirty="0">
              <a:latin typeface="+mj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848194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112884"/>
            <a:ext cx="8229600" cy="706437"/>
          </a:xfrm>
        </p:spPr>
        <p:txBody>
          <a:bodyPr/>
          <a:lstStyle/>
          <a:p>
            <a:pPr eaLnBrk="1" hangingPunct="1"/>
            <a:r>
              <a:rPr lang="ro-RO" altLang="en-US" sz="3200" b="1" dirty="0" smtClean="0"/>
              <a:t>Alte discuții</a:t>
            </a:r>
            <a:endParaRPr lang="en-GB" altLang="en-US" sz="3200" b="1" dirty="0" smtClean="0"/>
          </a:p>
        </p:txBody>
      </p:sp>
      <p:sp>
        <p:nvSpPr>
          <p:cNvPr id="4100" name="Slide Number Placeholder 3"/>
          <p:cNvSpPr txBox="1">
            <a:spLocks noGrp="1"/>
          </p:cNvSpPr>
          <p:nvPr/>
        </p:nvSpPr>
        <p:spPr bwMode="auto">
          <a:xfrm>
            <a:off x="7239000" y="6677025"/>
            <a:ext cx="1905000" cy="18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1752E6A4-364E-4405-8213-0E49D6DE84FF}" type="slidenum">
              <a:rPr lang="en-GB" altLang="en-US" sz="9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pPr algn="r" eaLnBrk="1" hangingPunct="1"/>
              <a:t>6</a:t>
            </a:fld>
            <a:endParaRPr lang="en-GB" altLang="en-US" sz="900">
              <a:solidFill>
                <a:schemeClr val="bg1"/>
              </a:solidFill>
              <a:latin typeface="Verdana" pitchFamily="34" charset="0"/>
              <a:cs typeface="Times New Roman" pitchFamily="18" charset="0"/>
            </a:endParaRPr>
          </a:p>
        </p:txBody>
      </p:sp>
      <p:pic>
        <p:nvPicPr>
          <p:cNvPr id="10" name="Picture 9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35466"/>
            <a:ext cx="1479364" cy="461274"/>
          </a:xfrm>
          <a:prstGeom prst="rect">
            <a:avLst/>
          </a:prstGeom>
        </p:spPr>
      </p:pic>
      <p:pic>
        <p:nvPicPr>
          <p:cNvPr id="11" name="Picture 9" descr="Jaspers_Logo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3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0"/>
            <a:ext cx="1848421" cy="932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583019" y="1268760"/>
            <a:ext cx="8093437" cy="1685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b="0" dirty="0" err="1" smtClean="0">
                <a:solidFill>
                  <a:srgbClr val="000000"/>
                </a:solidFill>
                <a:latin typeface="Arial"/>
              </a:rPr>
              <a:t>Experien</a:t>
            </a:r>
            <a:r>
              <a:rPr lang="ro-RO" sz="2400" b="0" dirty="0" smtClean="0">
                <a:solidFill>
                  <a:srgbClr val="000000"/>
                </a:solidFill>
                <a:latin typeface="Arial"/>
              </a:rPr>
              <a:t>ța</a:t>
            </a:r>
            <a:r>
              <a:rPr lang="en-GB" sz="2400" b="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en-GB" sz="2400" b="0" dirty="0" err="1" smtClean="0">
                <a:solidFill>
                  <a:srgbClr val="000000"/>
                </a:solidFill>
                <a:latin typeface="Arial"/>
              </a:rPr>
              <a:t>tran</a:t>
            </a:r>
            <a:r>
              <a:rPr lang="ro-RO" sz="2400" b="0" dirty="0" smtClean="0">
                <a:solidFill>
                  <a:srgbClr val="000000"/>
                </a:solidFill>
                <a:latin typeface="Arial"/>
              </a:rPr>
              <a:t>z</a:t>
            </a:r>
            <a:r>
              <a:rPr lang="en-GB" sz="2400" b="0" dirty="0" err="1" smtClean="0">
                <a:solidFill>
                  <a:srgbClr val="000000"/>
                </a:solidFill>
                <a:latin typeface="Arial"/>
              </a:rPr>
              <a:t>i</a:t>
            </a:r>
            <a:r>
              <a:rPr lang="ro-RO" sz="2400" b="0" dirty="0" smtClean="0">
                <a:solidFill>
                  <a:srgbClr val="000000"/>
                </a:solidFill>
                <a:latin typeface="Arial"/>
              </a:rPr>
              <a:t>ț</a:t>
            </a:r>
            <a:r>
              <a:rPr lang="en-GB" sz="2400" b="0" dirty="0" err="1" smtClean="0">
                <a:solidFill>
                  <a:srgbClr val="000000"/>
                </a:solidFill>
                <a:latin typeface="Arial"/>
              </a:rPr>
              <a:t>i</a:t>
            </a:r>
            <a:r>
              <a:rPr lang="ro-RO" sz="2400" b="0" dirty="0" smtClean="0">
                <a:solidFill>
                  <a:srgbClr val="000000"/>
                </a:solidFill>
                <a:latin typeface="Arial"/>
              </a:rPr>
              <a:t>ei</a:t>
            </a:r>
            <a:r>
              <a:rPr lang="en-GB" sz="2400" b="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ro-RO" sz="2400" b="0" dirty="0" smtClean="0">
                <a:solidFill>
                  <a:srgbClr val="000000"/>
                </a:solidFill>
                <a:latin typeface="Arial"/>
              </a:rPr>
              <a:t>către</a:t>
            </a:r>
            <a:r>
              <a:rPr lang="en-GB" sz="2400" b="0" dirty="0" smtClean="0">
                <a:solidFill>
                  <a:srgbClr val="000000"/>
                </a:solidFill>
                <a:latin typeface="Arial"/>
              </a:rPr>
              <a:t> 1370/2007 </a:t>
            </a:r>
            <a:r>
              <a:rPr lang="ro-RO" sz="2400" b="0" dirty="0" smtClean="0">
                <a:solidFill>
                  <a:srgbClr val="000000"/>
                </a:solidFill>
                <a:latin typeface="Arial"/>
              </a:rPr>
              <a:t>î</a:t>
            </a:r>
            <a:r>
              <a:rPr lang="en-GB" sz="2400" b="0" dirty="0" smtClean="0">
                <a:solidFill>
                  <a:srgbClr val="000000"/>
                </a:solidFill>
                <a:latin typeface="Arial"/>
              </a:rPr>
              <a:t>n </a:t>
            </a:r>
            <a:r>
              <a:rPr lang="en-GB" sz="2400" b="0" dirty="0" err="1" smtClean="0">
                <a:solidFill>
                  <a:srgbClr val="000000"/>
                </a:solidFill>
                <a:latin typeface="Arial"/>
              </a:rPr>
              <a:t>Pol</a:t>
            </a:r>
            <a:r>
              <a:rPr lang="ro-RO" sz="2400" b="0" dirty="0" smtClean="0">
                <a:solidFill>
                  <a:srgbClr val="000000"/>
                </a:solidFill>
                <a:latin typeface="Arial"/>
              </a:rPr>
              <a:t>onia</a:t>
            </a:r>
            <a:endParaRPr lang="en-GB" sz="2400" b="0" dirty="0" smtClean="0">
              <a:solidFill>
                <a:srgbClr val="000000"/>
              </a:solidFill>
              <a:latin typeface="Arial"/>
            </a:endParaRP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b="0" dirty="0" err="1" smtClean="0">
                <a:solidFill>
                  <a:srgbClr val="000000"/>
                </a:solidFill>
                <a:latin typeface="Arial"/>
              </a:rPr>
              <a:t>Implementa</a:t>
            </a:r>
            <a:r>
              <a:rPr lang="ro-RO" sz="2400" b="0" dirty="0" smtClean="0">
                <a:solidFill>
                  <a:srgbClr val="000000"/>
                </a:solidFill>
                <a:latin typeface="Arial"/>
              </a:rPr>
              <a:t>rea</a:t>
            </a:r>
            <a:r>
              <a:rPr lang="en-GB" sz="2400" b="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ro-RO" sz="2400" b="0" dirty="0" smtClean="0">
                <a:solidFill>
                  <a:srgbClr val="000000"/>
                </a:solidFill>
                <a:latin typeface="Arial"/>
              </a:rPr>
              <a:t>Contractelor de Servicii Publice î</a:t>
            </a:r>
            <a:r>
              <a:rPr lang="en-GB" sz="2400" b="0" dirty="0" smtClean="0">
                <a:solidFill>
                  <a:srgbClr val="000000"/>
                </a:solidFill>
                <a:latin typeface="Arial"/>
              </a:rPr>
              <a:t>n context</a:t>
            </a:r>
            <a:r>
              <a:rPr lang="ro-RO" sz="2400" b="0" dirty="0" smtClean="0">
                <a:solidFill>
                  <a:srgbClr val="000000"/>
                </a:solidFill>
                <a:latin typeface="Arial"/>
              </a:rPr>
              <a:t>ul</a:t>
            </a:r>
            <a:r>
              <a:rPr lang="en-GB" sz="2400" b="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ro-RO" sz="2400" b="0" dirty="0" smtClean="0">
                <a:solidFill>
                  <a:srgbClr val="000000"/>
                </a:solidFill>
                <a:latin typeface="Arial"/>
              </a:rPr>
              <a:t>Planurilor de Mobilitate Urbană</a:t>
            </a:r>
            <a:endParaRPr lang="en-GB" sz="2400" b="0" dirty="0" err="1" smtClean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2136375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112884"/>
            <a:ext cx="8229600" cy="706437"/>
          </a:xfrm>
        </p:spPr>
        <p:txBody>
          <a:bodyPr/>
          <a:lstStyle/>
          <a:p>
            <a:pPr eaLnBrk="1" hangingPunct="1"/>
            <a:r>
              <a:rPr lang="ro-RO" altLang="en-US" sz="3200" b="1" dirty="0" smtClean="0"/>
              <a:t>Studii de caz</a:t>
            </a:r>
            <a:endParaRPr lang="en-GB" altLang="en-US" sz="3200" b="1" dirty="0" smtClean="0"/>
          </a:p>
        </p:txBody>
      </p:sp>
      <p:sp>
        <p:nvSpPr>
          <p:cNvPr id="4100" name="Slide Number Placeholder 3"/>
          <p:cNvSpPr txBox="1">
            <a:spLocks noGrp="1"/>
          </p:cNvSpPr>
          <p:nvPr/>
        </p:nvSpPr>
        <p:spPr bwMode="auto">
          <a:xfrm>
            <a:off x="7239000" y="6677025"/>
            <a:ext cx="1905000" cy="18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1752E6A4-364E-4405-8213-0E49D6DE84FF}" type="slidenum">
              <a:rPr lang="en-GB" altLang="en-US" sz="9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pPr algn="r" eaLnBrk="1" hangingPunct="1"/>
              <a:t>7</a:t>
            </a:fld>
            <a:endParaRPr lang="en-GB" altLang="en-US" sz="900">
              <a:solidFill>
                <a:schemeClr val="bg1"/>
              </a:solidFill>
              <a:latin typeface="Verdana" pitchFamily="34" charset="0"/>
              <a:cs typeface="Times New Roman" pitchFamily="18" charset="0"/>
            </a:endParaRPr>
          </a:p>
        </p:txBody>
      </p:sp>
      <p:pic>
        <p:nvPicPr>
          <p:cNvPr id="10" name="Picture 9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35466"/>
            <a:ext cx="1479364" cy="461274"/>
          </a:xfrm>
          <a:prstGeom prst="rect">
            <a:avLst/>
          </a:prstGeom>
        </p:spPr>
      </p:pic>
      <p:pic>
        <p:nvPicPr>
          <p:cNvPr id="11" name="Picture 9" descr="Jaspers_Logo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3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0"/>
            <a:ext cx="1848421" cy="932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583019" y="1268760"/>
            <a:ext cx="8093437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ro-RO" sz="2400" i="1" u="sng" dirty="0" smtClean="0">
                <a:latin typeface="+mj-lt"/>
              </a:rPr>
              <a:t>Studiile de caz vor examina</a:t>
            </a:r>
            <a:r>
              <a:rPr lang="en-GB" sz="2400" i="1" u="sng" dirty="0" smtClean="0">
                <a:latin typeface="+mj-lt"/>
              </a:rPr>
              <a:t>: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o-RO" sz="2400" b="0" dirty="0" smtClean="0">
                <a:latin typeface="+mj-lt"/>
              </a:rPr>
              <a:t>Structurile de conducere</a:t>
            </a:r>
            <a:endParaRPr lang="en-GB" sz="2400" b="0" dirty="0" smtClean="0">
              <a:latin typeface="+mj-lt"/>
            </a:endParaRP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o-RO" sz="2400" b="0" dirty="0" smtClean="0">
                <a:latin typeface="+mj-lt"/>
              </a:rPr>
              <a:t>Proprietatea asupra activelor</a:t>
            </a:r>
            <a:endParaRPr lang="en-GB" sz="2400" b="0" dirty="0" smtClean="0">
              <a:latin typeface="+mj-lt"/>
            </a:endParaRP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o-RO" sz="2400" b="0" dirty="0" smtClean="0">
                <a:latin typeface="+mj-lt"/>
              </a:rPr>
              <a:t>Metode aplicate</a:t>
            </a:r>
            <a:endParaRPr lang="en-GB" sz="2400" b="0" dirty="0" smtClean="0">
              <a:latin typeface="+mj-lt"/>
            </a:endParaRP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2400" b="0" dirty="0">
              <a:latin typeface="+mj-lt"/>
            </a:endParaRP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o-RO" sz="2400" b="0" dirty="0" smtClean="0">
                <a:latin typeface="+mj-lt"/>
              </a:rPr>
              <a:t>Achiziționarea de material rulant nou în valoare de 10 milioane euro</a:t>
            </a:r>
          </a:p>
        </p:txBody>
      </p:sp>
      <p:sp>
        <p:nvSpPr>
          <p:cNvPr id="3" name="Rectangle 2"/>
          <p:cNvSpPr/>
          <p:nvPr/>
        </p:nvSpPr>
        <p:spPr bwMode="auto">
          <a:xfrm>
            <a:off x="7164288" y="1278136"/>
            <a:ext cx="1512168" cy="792088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Autoritatea locală</a:t>
            </a:r>
            <a:endParaRPr kumimoji="0" lang="en-GB" sz="16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7151216" y="2184832"/>
            <a:ext cx="1512168" cy="792088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Operator 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intern</a:t>
            </a:r>
            <a:endParaRPr kumimoji="0" lang="en-GB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7164288" y="3140968"/>
            <a:ext cx="1512168" cy="792088"/>
          </a:xfrm>
          <a:prstGeom prst="rect">
            <a:avLst/>
          </a:prstGeom>
          <a:solidFill>
            <a:srgbClr val="00B0F0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Operator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o-RO" sz="1600" dirty="0" smtClean="0">
                <a:latin typeface="+mn-lt"/>
              </a:rPr>
              <a:t>extern</a:t>
            </a:r>
            <a:endParaRPr kumimoji="0" lang="en-GB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586089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0" y="-62029"/>
            <a:ext cx="9144000" cy="6920029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(nu)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112884"/>
            <a:ext cx="8229600" cy="706437"/>
          </a:xfrm>
        </p:spPr>
        <p:txBody>
          <a:bodyPr/>
          <a:lstStyle/>
          <a:p>
            <a:pPr eaLnBrk="1" hangingPunct="1"/>
            <a:r>
              <a:rPr lang="fr-BE" altLang="en-US" sz="3200" b="1" dirty="0" smtClean="0"/>
              <a:t>Guidance</a:t>
            </a:r>
            <a:endParaRPr lang="en-GB" altLang="en-US" sz="3200" b="1" dirty="0" smtClean="0"/>
          </a:p>
        </p:txBody>
      </p:sp>
      <p:sp>
        <p:nvSpPr>
          <p:cNvPr id="4100" name="Slide Number Placeholder 3"/>
          <p:cNvSpPr txBox="1">
            <a:spLocks noGrp="1"/>
          </p:cNvSpPr>
          <p:nvPr/>
        </p:nvSpPr>
        <p:spPr bwMode="auto">
          <a:xfrm>
            <a:off x="7239000" y="6677025"/>
            <a:ext cx="1905000" cy="18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1752E6A4-364E-4405-8213-0E49D6DE84FF}" type="slidenum">
              <a:rPr lang="en-GB" altLang="en-US" sz="9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pPr algn="r" eaLnBrk="1" hangingPunct="1"/>
              <a:t>8</a:t>
            </a:fld>
            <a:endParaRPr lang="en-GB" altLang="en-US" sz="900">
              <a:solidFill>
                <a:schemeClr val="bg1"/>
              </a:solidFill>
              <a:latin typeface="Verdana" pitchFamily="34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709318" y="137675"/>
            <a:ext cx="5493430" cy="6381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 bwMode="auto">
          <a:xfrm>
            <a:off x="2843808" y="2780928"/>
            <a:ext cx="792088" cy="144016"/>
          </a:xfrm>
          <a:prstGeom prst="rect">
            <a:avLst/>
          </a:prstGeom>
          <a:solidFill>
            <a:srgbClr val="A9C87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55776" y="2564904"/>
            <a:ext cx="43204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(nu)</a:t>
            </a:r>
            <a:endParaRPr lang="en-US" sz="800" dirty="0"/>
          </a:p>
        </p:txBody>
      </p:sp>
      <p:sp>
        <p:nvSpPr>
          <p:cNvPr id="8" name="TextBox 7"/>
          <p:cNvSpPr txBox="1"/>
          <p:nvPr/>
        </p:nvSpPr>
        <p:spPr>
          <a:xfrm>
            <a:off x="2555776" y="2708920"/>
            <a:ext cx="136815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0" dirty="0" smtClean="0">
                <a:latin typeface="+mj-lt"/>
              </a:rPr>
              <a:t>Sau Ajutor Compatabil</a:t>
            </a:r>
            <a:endParaRPr lang="en-US" sz="800" b="0" dirty="0">
              <a:latin typeface="+mj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838862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112884"/>
            <a:ext cx="8229600" cy="706437"/>
          </a:xfrm>
        </p:spPr>
        <p:txBody>
          <a:bodyPr/>
          <a:lstStyle/>
          <a:p>
            <a:pPr eaLnBrk="1" hangingPunct="1"/>
            <a:r>
              <a:rPr lang="ro-RO" altLang="en-US" sz="3200" b="1" dirty="0" smtClean="0"/>
              <a:t>Studii de caz</a:t>
            </a:r>
            <a:endParaRPr lang="en-GB" altLang="en-US" sz="3200" b="1" dirty="0" smtClean="0"/>
          </a:p>
        </p:txBody>
      </p:sp>
      <p:sp>
        <p:nvSpPr>
          <p:cNvPr id="4100" name="Slide Number Placeholder 3"/>
          <p:cNvSpPr txBox="1">
            <a:spLocks noGrp="1"/>
          </p:cNvSpPr>
          <p:nvPr/>
        </p:nvSpPr>
        <p:spPr bwMode="auto">
          <a:xfrm>
            <a:off x="7239000" y="6677025"/>
            <a:ext cx="1905000" cy="18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1752E6A4-364E-4405-8213-0E49D6DE84FF}" type="slidenum">
              <a:rPr lang="en-GB" altLang="en-US" sz="90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rPr>
              <a:pPr algn="r" eaLnBrk="1" hangingPunct="1"/>
              <a:t>9</a:t>
            </a:fld>
            <a:endParaRPr lang="en-GB" altLang="en-US" sz="900">
              <a:solidFill>
                <a:schemeClr val="bg1"/>
              </a:solidFill>
              <a:latin typeface="Verdana" pitchFamily="34" charset="0"/>
              <a:cs typeface="Times New Roman" pitchFamily="18" charset="0"/>
            </a:endParaRPr>
          </a:p>
        </p:txBody>
      </p:sp>
      <p:pic>
        <p:nvPicPr>
          <p:cNvPr id="10" name="Picture 9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35466"/>
            <a:ext cx="1479364" cy="461274"/>
          </a:xfrm>
          <a:prstGeom prst="rect">
            <a:avLst/>
          </a:prstGeom>
        </p:spPr>
      </p:pic>
      <p:pic>
        <p:nvPicPr>
          <p:cNvPr id="11" name="Picture 9" descr="Jaspers_Logo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3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0"/>
            <a:ext cx="1848421" cy="932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583018" y="932206"/>
            <a:ext cx="8093437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2400" i="1" u="sng" dirty="0" smtClean="0">
                <a:latin typeface="+mj-lt"/>
              </a:rPr>
              <a:t>Ca</a:t>
            </a:r>
            <a:r>
              <a:rPr lang="ro-RO" sz="2400" i="1" u="sng" dirty="0" smtClean="0">
                <a:latin typeface="+mj-lt"/>
              </a:rPr>
              <a:t>zul</a:t>
            </a:r>
            <a:r>
              <a:rPr lang="en-GB" sz="2400" i="1" u="sng" dirty="0" smtClean="0">
                <a:latin typeface="+mj-lt"/>
              </a:rPr>
              <a:t> 1: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o-RO" sz="2400" b="0" dirty="0" smtClean="0">
                <a:latin typeface="+mj-lt"/>
              </a:rPr>
              <a:t>Gestiune delegată operatorului intern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o-RO" sz="2400" b="0" dirty="0" smtClean="0">
                <a:latin typeface="+mj-lt"/>
              </a:rPr>
              <a:t>Bunuri aflate în proprietatea Municipalității ca bunuri de retur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b="0" dirty="0" err="1" smtClean="0">
                <a:latin typeface="+mj-lt"/>
              </a:rPr>
              <a:t>Durata</a:t>
            </a:r>
            <a:r>
              <a:rPr lang="en-GB" sz="2400" b="0" dirty="0" smtClean="0">
                <a:latin typeface="+mj-lt"/>
              </a:rPr>
              <a:t> </a:t>
            </a:r>
            <a:r>
              <a:rPr lang="ro-RO" sz="2400" b="0" dirty="0" smtClean="0">
                <a:latin typeface="+mj-lt"/>
              </a:rPr>
              <a:t>c</a:t>
            </a:r>
            <a:r>
              <a:rPr lang="en-GB" sz="2400" b="0" dirty="0" err="1" smtClean="0">
                <a:latin typeface="+mj-lt"/>
              </a:rPr>
              <a:t>ontractului</a:t>
            </a:r>
            <a:r>
              <a:rPr lang="ro-RO" sz="2400" b="0" dirty="0" smtClean="0">
                <a:latin typeface="+mj-lt"/>
              </a:rPr>
              <a:t>:</a:t>
            </a:r>
            <a:r>
              <a:rPr lang="en-GB" sz="2400" b="0" dirty="0" smtClean="0">
                <a:latin typeface="+mj-lt"/>
              </a:rPr>
              <a:t> 8 </a:t>
            </a:r>
            <a:r>
              <a:rPr lang="en-GB" sz="2400" b="0" dirty="0" err="1" smtClean="0">
                <a:latin typeface="+mj-lt"/>
              </a:rPr>
              <a:t>ani</a:t>
            </a:r>
            <a:endParaRPr lang="en-GB" sz="2400" b="0" dirty="0" smtClean="0">
              <a:latin typeface="+mj-lt"/>
            </a:endParaRP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b="0" dirty="0" err="1" smtClean="0">
                <a:latin typeface="+mj-lt"/>
              </a:rPr>
              <a:t>Noi</a:t>
            </a:r>
            <a:r>
              <a:rPr lang="en-GB" sz="2400" b="0" dirty="0" smtClean="0">
                <a:latin typeface="+mj-lt"/>
              </a:rPr>
              <a:t> active la </a:t>
            </a:r>
            <a:r>
              <a:rPr lang="en-GB" sz="2400" b="0" dirty="0" err="1" smtClean="0">
                <a:latin typeface="+mj-lt"/>
              </a:rPr>
              <a:t>sf</a:t>
            </a:r>
            <a:r>
              <a:rPr lang="ro-RO" sz="2400" b="0" dirty="0" smtClean="0">
                <a:latin typeface="+mj-lt"/>
              </a:rPr>
              <a:t>ârșitul celui de-al</a:t>
            </a:r>
            <a:r>
              <a:rPr lang="en-GB" sz="2400" b="0" dirty="0" smtClean="0">
                <a:latin typeface="+mj-lt"/>
              </a:rPr>
              <a:t> 2</a:t>
            </a:r>
            <a:r>
              <a:rPr lang="ro-RO" sz="2400" b="0" dirty="0" smtClean="0">
                <a:latin typeface="+mj-lt"/>
              </a:rPr>
              <a:t>-lea an</a:t>
            </a:r>
            <a:r>
              <a:rPr lang="en-GB" sz="2400" b="0" dirty="0" smtClean="0">
                <a:latin typeface="+mj-lt"/>
              </a:rPr>
              <a:t>, </a:t>
            </a:r>
            <a:r>
              <a:rPr lang="ro-RO" sz="2400" b="0" dirty="0" smtClean="0">
                <a:latin typeface="+mj-lt"/>
              </a:rPr>
              <a:t>ca</a:t>
            </a:r>
            <a:r>
              <a:rPr lang="en-GB" sz="2400" b="0" dirty="0" smtClean="0">
                <a:latin typeface="+mj-lt"/>
              </a:rPr>
              <a:t> </a:t>
            </a:r>
            <a:r>
              <a:rPr lang="ro-RO" sz="2400" b="0" i="1" dirty="0" smtClean="0">
                <a:latin typeface="+mj-lt"/>
              </a:rPr>
              <a:t>Bun de retur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2400" b="0" i="1" dirty="0" smtClean="0">
              <a:latin typeface="+mj-lt"/>
            </a:endParaRP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2400" b="0" dirty="0">
              <a:latin typeface="+mj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164167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Proposal">
  <a:themeElements>
    <a:clrScheme name="1_Proposal 8">
      <a:dk1>
        <a:srgbClr val="000000"/>
      </a:dk1>
      <a:lt1>
        <a:srgbClr val="FFFFFF"/>
      </a:lt1>
      <a:dk2>
        <a:srgbClr val="8C0039"/>
      </a:dk2>
      <a:lt2>
        <a:srgbClr val="660066"/>
      </a:lt2>
      <a:accent1>
        <a:srgbClr val="C58BF9"/>
      </a:accent1>
      <a:accent2>
        <a:srgbClr val="9966FF"/>
      </a:accent2>
      <a:accent3>
        <a:srgbClr val="FFFFFF"/>
      </a:accent3>
      <a:accent4>
        <a:srgbClr val="000000"/>
      </a:accent4>
      <a:accent5>
        <a:srgbClr val="DFC4FB"/>
      </a:accent5>
      <a:accent6>
        <a:srgbClr val="8A5CE7"/>
      </a:accent6>
      <a:hlink>
        <a:srgbClr val="E4005C"/>
      </a:hlink>
      <a:folHlink>
        <a:srgbClr val="C36C03"/>
      </a:folHlink>
    </a:clrScheme>
    <a:fontScheme name="1_Propos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Proposal 1">
        <a:dk1>
          <a:srgbClr val="777777"/>
        </a:dk1>
        <a:lt1>
          <a:srgbClr val="FFFFFF"/>
        </a:lt1>
        <a:dk2>
          <a:srgbClr val="333333"/>
        </a:dk2>
        <a:lt2>
          <a:srgbClr val="FFF4C3"/>
        </a:lt2>
        <a:accent1>
          <a:srgbClr val="C892FA"/>
        </a:accent1>
        <a:accent2>
          <a:srgbClr val="9966FF"/>
        </a:accent2>
        <a:accent3>
          <a:srgbClr val="ADADAD"/>
        </a:accent3>
        <a:accent4>
          <a:srgbClr val="DADADA"/>
        </a:accent4>
        <a:accent5>
          <a:srgbClr val="E0C7FC"/>
        </a:accent5>
        <a:accent6>
          <a:srgbClr val="8A5CE7"/>
        </a:accent6>
        <a:hlink>
          <a:srgbClr val="E4005C"/>
        </a:hlink>
        <a:folHlink>
          <a:srgbClr val="DC7A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roposal 2">
        <a:dk1>
          <a:srgbClr val="1C1C1C"/>
        </a:dk1>
        <a:lt1>
          <a:srgbClr val="FFFFFF"/>
        </a:lt1>
        <a:dk2>
          <a:srgbClr val="5F5F5F"/>
        </a:dk2>
        <a:lt2>
          <a:srgbClr val="FFFFCC"/>
        </a:lt2>
        <a:accent1>
          <a:srgbClr val="4A5B64"/>
        </a:accent1>
        <a:accent2>
          <a:srgbClr val="AF9387"/>
        </a:accent2>
        <a:accent3>
          <a:srgbClr val="B6B6B6"/>
        </a:accent3>
        <a:accent4>
          <a:srgbClr val="DADADA"/>
        </a:accent4>
        <a:accent5>
          <a:srgbClr val="B1B5B8"/>
        </a:accent5>
        <a:accent6>
          <a:srgbClr val="9E857A"/>
        </a:accent6>
        <a:hlink>
          <a:srgbClr val="F3C43F"/>
        </a:hlink>
        <a:folHlink>
          <a:srgbClr val="66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roposal 3">
        <a:dk1>
          <a:srgbClr val="4D4D4D"/>
        </a:dk1>
        <a:lt1>
          <a:srgbClr val="FFFFFF"/>
        </a:lt1>
        <a:dk2>
          <a:srgbClr val="666699"/>
        </a:dk2>
        <a:lt2>
          <a:srgbClr val="FFFFCC"/>
        </a:lt2>
        <a:accent1>
          <a:srgbClr val="8D8DB3"/>
        </a:accent1>
        <a:accent2>
          <a:srgbClr val="7A25D7"/>
        </a:accent2>
        <a:accent3>
          <a:srgbClr val="B8B8CA"/>
        </a:accent3>
        <a:accent4>
          <a:srgbClr val="DADADA"/>
        </a:accent4>
        <a:accent5>
          <a:srgbClr val="C5C5D6"/>
        </a:accent5>
        <a:accent6>
          <a:srgbClr val="6E20C3"/>
        </a:accent6>
        <a:hlink>
          <a:srgbClr val="66CCFF"/>
        </a:hlink>
        <a:folHlink>
          <a:srgbClr val="3333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roposal 4">
        <a:dk1>
          <a:srgbClr val="10187C"/>
        </a:dk1>
        <a:lt1>
          <a:srgbClr val="F8F8F8"/>
        </a:lt1>
        <a:dk2>
          <a:srgbClr val="538DC7"/>
        </a:dk2>
        <a:lt2>
          <a:srgbClr val="CCECFF"/>
        </a:lt2>
        <a:accent1>
          <a:srgbClr val="879EC7"/>
        </a:accent1>
        <a:accent2>
          <a:srgbClr val="461B8B"/>
        </a:accent2>
        <a:accent3>
          <a:srgbClr val="B3C5E0"/>
        </a:accent3>
        <a:accent4>
          <a:srgbClr val="D4D4D4"/>
        </a:accent4>
        <a:accent5>
          <a:srgbClr val="C3CCE0"/>
        </a:accent5>
        <a:accent6>
          <a:srgbClr val="3F177D"/>
        </a:accent6>
        <a:hlink>
          <a:srgbClr val="0000FF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roposal 5">
        <a:dk1>
          <a:srgbClr val="002F2E"/>
        </a:dk1>
        <a:lt1>
          <a:srgbClr val="FFFFFF"/>
        </a:lt1>
        <a:dk2>
          <a:srgbClr val="008080"/>
        </a:dk2>
        <a:lt2>
          <a:srgbClr val="FFFFCC"/>
        </a:lt2>
        <a:accent1>
          <a:srgbClr val="0E6A52"/>
        </a:accent1>
        <a:accent2>
          <a:srgbClr val="3553A7"/>
        </a:accent2>
        <a:accent3>
          <a:srgbClr val="AAC0C0"/>
        </a:accent3>
        <a:accent4>
          <a:srgbClr val="DADADA"/>
        </a:accent4>
        <a:accent5>
          <a:srgbClr val="AAB9B3"/>
        </a:accent5>
        <a:accent6>
          <a:srgbClr val="2F4A97"/>
        </a:accent6>
        <a:hlink>
          <a:srgbClr val="1ACE9F"/>
        </a:hlink>
        <a:folHlink>
          <a:srgbClr val="B5B5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roposal 6">
        <a:dk1>
          <a:srgbClr val="000000"/>
        </a:dk1>
        <a:lt1>
          <a:srgbClr val="E3FFFF"/>
        </a:lt1>
        <a:dk2>
          <a:srgbClr val="4400A8"/>
        </a:dk2>
        <a:lt2>
          <a:srgbClr val="005452"/>
        </a:lt2>
        <a:accent1>
          <a:srgbClr val="92CAC9"/>
        </a:accent1>
        <a:accent2>
          <a:srgbClr val="009999"/>
        </a:accent2>
        <a:accent3>
          <a:srgbClr val="EFFFFF"/>
        </a:accent3>
        <a:accent4>
          <a:srgbClr val="000000"/>
        </a:accent4>
        <a:accent5>
          <a:srgbClr val="C7E1E1"/>
        </a:accent5>
        <a:accent6>
          <a:srgbClr val="008A8A"/>
        </a:accent6>
        <a:hlink>
          <a:srgbClr val="187C16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roposal 7">
        <a:dk1>
          <a:srgbClr val="000000"/>
        </a:dk1>
        <a:lt1>
          <a:srgbClr val="CCFF99"/>
        </a:lt1>
        <a:dk2>
          <a:srgbClr val="CC99FF"/>
        </a:dk2>
        <a:lt2>
          <a:srgbClr val="1B3600"/>
        </a:lt2>
        <a:accent1>
          <a:srgbClr val="009900"/>
        </a:accent1>
        <a:accent2>
          <a:srgbClr val="B7CA02"/>
        </a:accent2>
        <a:accent3>
          <a:srgbClr val="E2FFCA"/>
        </a:accent3>
        <a:accent4>
          <a:srgbClr val="000000"/>
        </a:accent4>
        <a:accent5>
          <a:srgbClr val="AACAAA"/>
        </a:accent5>
        <a:accent6>
          <a:srgbClr val="A6B702"/>
        </a:accent6>
        <a:hlink>
          <a:srgbClr val="FFCC0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roposal 8">
        <a:dk1>
          <a:srgbClr val="000000"/>
        </a:dk1>
        <a:lt1>
          <a:srgbClr val="FFFFFF"/>
        </a:lt1>
        <a:dk2>
          <a:srgbClr val="8C0039"/>
        </a:dk2>
        <a:lt2>
          <a:srgbClr val="660066"/>
        </a:lt2>
        <a:accent1>
          <a:srgbClr val="C58BF9"/>
        </a:accent1>
        <a:accent2>
          <a:srgbClr val="9966FF"/>
        </a:accent2>
        <a:accent3>
          <a:srgbClr val="FFFFFF"/>
        </a:accent3>
        <a:accent4>
          <a:srgbClr val="000000"/>
        </a:accent4>
        <a:accent5>
          <a:srgbClr val="DFC4FB"/>
        </a:accent5>
        <a:accent6>
          <a:srgbClr val="8A5CE7"/>
        </a:accent6>
        <a:hlink>
          <a:srgbClr val="E4005C"/>
        </a:hlink>
        <a:folHlink>
          <a:srgbClr val="C36C0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7934</TotalTime>
  <Words>628</Words>
  <Application>Microsoft Office PowerPoint</Application>
  <PresentationFormat>On-screen Show (4:3)</PresentationFormat>
  <Paragraphs>148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20</vt:i4>
      </vt:variant>
    </vt:vector>
  </HeadingPairs>
  <TitlesOfParts>
    <vt:vector size="23" baseType="lpstr">
      <vt:lpstr>1_Proposal</vt:lpstr>
      <vt:lpstr>Default Design</vt:lpstr>
      <vt:lpstr>1_Default Design</vt:lpstr>
      <vt:lpstr> Finanțarea Transportului Public Urban </vt:lpstr>
      <vt:lpstr>Echipa JASPERS</vt:lpstr>
      <vt:lpstr>Cadru general</vt:lpstr>
      <vt:lpstr>Recomandări</vt:lpstr>
      <vt:lpstr>Recomandări</vt:lpstr>
      <vt:lpstr>Alte discuții</vt:lpstr>
      <vt:lpstr>Studii de caz</vt:lpstr>
      <vt:lpstr>Guidance</vt:lpstr>
      <vt:lpstr>Studii de caz</vt:lpstr>
      <vt:lpstr>Studii de caz</vt:lpstr>
      <vt:lpstr>Studii de caz</vt:lpstr>
      <vt:lpstr>Studii de caz</vt:lpstr>
      <vt:lpstr>Studii de caz</vt:lpstr>
      <vt:lpstr>Studii de caz</vt:lpstr>
      <vt:lpstr>Studii de caz</vt:lpstr>
      <vt:lpstr>Studii de caz</vt:lpstr>
      <vt:lpstr>Studii de caz</vt:lpstr>
      <vt:lpstr>Dupa Inceperea Contractului</vt:lpstr>
      <vt:lpstr>Concluzii </vt:lpstr>
      <vt:lpstr> Finanțarea transportului public urban </vt:lpstr>
    </vt:vector>
  </TitlesOfParts>
  <Company>BEI | EIB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Open Days 2008 Presentation on JASPERS</dc:title>
  <dc:creator>MARKOVA</dc:creator>
  <cp:lastModifiedBy>Nicusor Cristea</cp:lastModifiedBy>
  <cp:revision>762</cp:revision>
  <dcterms:created xsi:type="dcterms:W3CDTF">2008-09-10T15:44:12Z</dcterms:created>
  <dcterms:modified xsi:type="dcterms:W3CDTF">2015-11-26T06:07:44Z</dcterms:modified>
</cp:coreProperties>
</file>