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831" r:id="rId2"/>
    <p:sldMasterId id="2147483843" r:id="rId3"/>
  </p:sldMasterIdLst>
  <p:notesMasterIdLst>
    <p:notesMasterId r:id="rId17"/>
  </p:notesMasterIdLst>
  <p:sldIdLst>
    <p:sldId id="447" r:id="rId4"/>
    <p:sldId id="452" r:id="rId5"/>
    <p:sldId id="468" r:id="rId6"/>
    <p:sldId id="469" r:id="rId7"/>
    <p:sldId id="453" r:id="rId8"/>
    <p:sldId id="465" r:id="rId9"/>
    <p:sldId id="470" r:id="rId10"/>
    <p:sldId id="454" r:id="rId11"/>
    <p:sldId id="457" r:id="rId12"/>
    <p:sldId id="459" r:id="rId13"/>
    <p:sldId id="460" r:id="rId14"/>
    <p:sldId id="461" r:id="rId15"/>
    <p:sldId id="467" r:id="rId16"/>
  </p:sldIdLst>
  <p:sldSz cx="9144000" cy="6858000" type="screen4x3"/>
  <p:notesSz cx="6808788" cy="9940925"/>
  <p:defaultTextStyle>
    <a:defPPr>
      <a:defRPr lang="en-GB"/>
    </a:defPPr>
    <a:lvl1pPr algn="ctr" rtl="0" fontAlgn="base">
      <a:spcBef>
        <a:spcPct val="0"/>
      </a:spcBef>
      <a:spcAft>
        <a:spcPct val="0"/>
      </a:spcAft>
      <a:defRPr sz="1200" b="1" kern="1200">
        <a:solidFill>
          <a:schemeClr val="tx1"/>
        </a:solidFill>
        <a:latin typeface="Times New Roman" pitchFamily="18" charset="0"/>
        <a:ea typeface="+mn-ea"/>
        <a:cs typeface="+mn-cs"/>
      </a:defRPr>
    </a:lvl1pPr>
    <a:lvl2pPr marL="457200" algn="ctr" rtl="0" fontAlgn="base">
      <a:spcBef>
        <a:spcPct val="0"/>
      </a:spcBef>
      <a:spcAft>
        <a:spcPct val="0"/>
      </a:spcAft>
      <a:defRPr sz="1200" b="1" kern="1200">
        <a:solidFill>
          <a:schemeClr val="tx1"/>
        </a:solidFill>
        <a:latin typeface="Times New Roman" pitchFamily="18" charset="0"/>
        <a:ea typeface="+mn-ea"/>
        <a:cs typeface="+mn-cs"/>
      </a:defRPr>
    </a:lvl2pPr>
    <a:lvl3pPr marL="914400" algn="ctr" rtl="0" fontAlgn="base">
      <a:spcBef>
        <a:spcPct val="0"/>
      </a:spcBef>
      <a:spcAft>
        <a:spcPct val="0"/>
      </a:spcAft>
      <a:defRPr sz="1200" b="1" kern="1200">
        <a:solidFill>
          <a:schemeClr val="tx1"/>
        </a:solidFill>
        <a:latin typeface="Times New Roman" pitchFamily="18" charset="0"/>
        <a:ea typeface="+mn-ea"/>
        <a:cs typeface="+mn-cs"/>
      </a:defRPr>
    </a:lvl3pPr>
    <a:lvl4pPr marL="1371600" algn="ctr" rtl="0" fontAlgn="base">
      <a:spcBef>
        <a:spcPct val="0"/>
      </a:spcBef>
      <a:spcAft>
        <a:spcPct val="0"/>
      </a:spcAft>
      <a:defRPr sz="1200" b="1" kern="1200">
        <a:solidFill>
          <a:schemeClr val="tx1"/>
        </a:solidFill>
        <a:latin typeface="Times New Roman" pitchFamily="18" charset="0"/>
        <a:ea typeface="+mn-ea"/>
        <a:cs typeface="+mn-cs"/>
      </a:defRPr>
    </a:lvl4pPr>
    <a:lvl5pPr marL="1828800" algn="ctr" rtl="0" fontAlgn="base">
      <a:spcBef>
        <a:spcPct val="0"/>
      </a:spcBef>
      <a:spcAft>
        <a:spcPct val="0"/>
      </a:spcAft>
      <a:defRPr sz="1200" b="1" kern="1200">
        <a:solidFill>
          <a:schemeClr val="tx1"/>
        </a:solidFill>
        <a:latin typeface="Times New Roman" pitchFamily="18" charset="0"/>
        <a:ea typeface="+mn-ea"/>
        <a:cs typeface="+mn-cs"/>
      </a:defRPr>
    </a:lvl5pPr>
    <a:lvl6pPr marL="2286000" algn="l" defTabSz="914400" rtl="0" eaLnBrk="1" latinLnBrk="0" hangingPunct="1">
      <a:defRPr sz="1200" b="1" kern="1200">
        <a:solidFill>
          <a:schemeClr val="tx1"/>
        </a:solidFill>
        <a:latin typeface="Times New Roman" pitchFamily="18" charset="0"/>
        <a:ea typeface="+mn-ea"/>
        <a:cs typeface="+mn-cs"/>
      </a:defRPr>
    </a:lvl6pPr>
    <a:lvl7pPr marL="2743200" algn="l" defTabSz="914400" rtl="0" eaLnBrk="1" latinLnBrk="0" hangingPunct="1">
      <a:defRPr sz="1200" b="1" kern="1200">
        <a:solidFill>
          <a:schemeClr val="tx1"/>
        </a:solidFill>
        <a:latin typeface="Times New Roman" pitchFamily="18" charset="0"/>
        <a:ea typeface="+mn-ea"/>
        <a:cs typeface="+mn-cs"/>
      </a:defRPr>
    </a:lvl7pPr>
    <a:lvl8pPr marL="3200400" algn="l" defTabSz="914400" rtl="0" eaLnBrk="1" latinLnBrk="0" hangingPunct="1">
      <a:defRPr sz="1200" b="1" kern="1200">
        <a:solidFill>
          <a:schemeClr val="tx1"/>
        </a:solidFill>
        <a:latin typeface="Times New Roman" pitchFamily="18" charset="0"/>
        <a:ea typeface="+mn-ea"/>
        <a:cs typeface="+mn-cs"/>
      </a:defRPr>
    </a:lvl8pPr>
    <a:lvl9pPr marL="3657600" algn="l" defTabSz="914400" rtl="0" eaLnBrk="1" latinLnBrk="0" hangingPunct="1">
      <a:defRPr sz="12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1B1290"/>
    <a:srgbClr val="4E23ED"/>
    <a:srgbClr val="3E12E0"/>
    <a:srgbClr val="BEF6FE"/>
    <a:srgbClr val="80008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721" autoAdjust="0"/>
    <p:restoredTop sz="94624" autoAdjust="0"/>
  </p:normalViewPr>
  <p:slideViewPr>
    <p:cSldViewPr>
      <p:cViewPr varScale="1">
        <p:scale>
          <a:sx n="88" d="100"/>
          <a:sy n="88" d="100"/>
        </p:scale>
        <p:origin x="-1548" y="-108"/>
      </p:cViewPr>
      <p:guideLst>
        <p:guide orient="horz" pos="2160"/>
        <p:guide pos="2880"/>
      </p:guideLst>
    </p:cSldViewPr>
  </p:slideViewPr>
  <p:outlineViewPr>
    <p:cViewPr>
      <p:scale>
        <a:sx n="33" d="100"/>
        <a:sy n="33" d="100"/>
      </p:scale>
      <p:origin x="0" y="387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1" d="100"/>
          <a:sy n="71" d="100"/>
        </p:scale>
        <p:origin x="-2220" y="-90"/>
      </p:cViewPr>
      <p:guideLst>
        <p:guide orient="horz" pos="3130"/>
        <p:guide pos="214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9772" cy="497524"/>
          </a:xfrm>
          <a:prstGeom prst="rect">
            <a:avLst/>
          </a:prstGeom>
          <a:noFill/>
          <a:ln w="9525">
            <a:noFill/>
            <a:miter lim="800000"/>
            <a:headEnd/>
            <a:tailEnd/>
          </a:ln>
          <a:effectLst/>
        </p:spPr>
        <p:txBody>
          <a:bodyPr vert="horz" wrap="square" lIns="92265" tIns="46133" rIns="92265" bIns="46133" numCol="1" anchor="t" anchorCtr="0" compatLnSpc="1">
            <a:prstTxWarp prst="textNoShape">
              <a:avLst/>
            </a:prstTxWarp>
          </a:bodyPr>
          <a:lstStyle>
            <a:lvl1pPr algn="l">
              <a:defRPr b="0">
                <a:latin typeface="Arial" charset="0"/>
              </a:defRPr>
            </a:lvl1pPr>
          </a:lstStyle>
          <a:p>
            <a:pPr>
              <a:defRPr/>
            </a:pPr>
            <a:endParaRPr lang="en-GB"/>
          </a:p>
        </p:txBody>
      </p:sp>
      <p:sp>
        <p:nvSpPr>
          <p:cNvPr id="47107" name="Rectangle 3"/>
          <p:cNvSpPr>
            <a:spLocks noGrp="1" noChangeArrowheads="1"/>
          </p:cNvSpPr>
          <p:nvPr>
            <p:ph type="dt" idx="1"/>
          </p:nvPr>
        </p:nvSpPr>
        <p:spPr bwMode="auto">
          <a:xfrm>
            <a:off x="3857395" y="0"/>
            <a:ext cx="2949772" cy="497524"/>
          </a:xfrm>
          <a:prstGeom prst="rect">
            <a:avLst/>
          </a:prstGeom>
          <a:noFill/>
          <a:ln w="9525">
            <a:noFill/>
            <a:miter lim="800000"/>
            <a:headEnd/>
            <a:tailEnd/>
          </a:ln>
          <a:effectLst/>
        </p:spPr>
        <p:txBody>
          <a:bodyPr vert="horz" wrap="square" lIns="92265" tIns="46133" rIns="92265" bIns="46133" numCol="1" anchor="t" anchorCtr="0" compatLnSpc="1">
            <a:prstTxWarp prst="textNoShape">
              <a:avLst/>
            </a:prstTxWarp>
          </a:bodyPr>
          <a:lstStyle>
            <a:lvl1pPr algn="r">
              <a:defRPr b="0">
                <a:latin typeface="Arial" charset="0"/>
              </a:defRPr>
            </a:lvl1pPr>
          </a:lstStyle>
          <a:p>
            <a:pPr>
              <a:defRPr/>
            </a:pPr>
            <a:endParaRPr lang="en-GB"/>
          </a:p>
        </p:txBody>
      </p:sp>
      <p:sp>
        <p:nvSpPr>
          <p:cNvPr id="35844" name="Rectangle 4"/>
          <p:cNvSpPr>
            <a:spLocks noGrp="1" noRot="1" noChangeAspect="1" noChangeArrowheads="1" noTextEdit="1"/>
          </p:cNvSpPr>
          <p:nvPr>
            <p:ph type="sldImg" idx="2"/>
          </p:nvPr>
        </p:nvSpPr>
        <p:spPr bwMode="auto">
          <a:xfrm>
            <a:off x="919163" y="746125"/>
            <a:ext cx="4970462" cy="3727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9" name="Rectangle 5"/>
          <p:cNvSpPr>
            <a:spLocks noGrp="1" noChangeArrowheads="1"/>
          </p:cNvSpPr>
          <p:nvPr>
            <p:ph type="body" sz="quarter" idx="3"/>
          </p:nvPr>
        </p:nvSpPr>
        <p:spPr bwMode="auto">
          <a:xfrm>
            <a:off x="680717" y="4720907"/>
            <a:ext cx="5447355" cy="4474529"/>
          </a:xfrm>
          <a:prstGeom prst="rect">
            <a:avLst/>
          </a:prstGeom>
          <a:noFill/>
          <a:ln w="9525">
            <a:noFill/>
            <a:miter lim="800000"/>
            <a:headEnd/>
            <a:tailEnd/>
          </a:ln>
          <a:effectLst/>
        </p:spPr>
        <p:txBody>
          <a:bodyPr vert="horz" wrap="square" lIns="92265" tIns="46133" rIns="92265" bIns="4613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7110" name="Rectangle 6"/>
          <p:cNvSpPr>
            <a:spLocks noGrp="1" noChangeArrowheads="1"/>
          </p:cNvSpPr>
          <p:nvPr>
            <p:ph type="ftr" sz="quarter" idx="4"/>
          </p:nvPr>
        </p:nvSpPr>
        <p:spPr bwMode="auto">
          <a:xfrm>
            <a:off x="0" y="9441812"/>
            <a:ext cx="2949772" cy="497524"/>
          </a:xfrm>
          <a:prstGeom prst="rect">
            <a:avLst/>
          </a:prstGeom>
          <a:noFill/>
          <a:ln w="9525">
            <a:noFill/>
            <a:miter lim="800000"/>
            <a:headEnd/>
            <a:tailEnd/>
          </a:ln>
          <a:effectLst/>
        </p:spPr>
        <p:txBody>
          <a:bodyPr vert="horz" wrap="square" lIns="92265" tIns="46133" rIns="92265" bIns="46133" numCol="1" anchor="b" anchorCtr="0" compatLnSpc="1">
            <a:prstTxWarp prst="textNoShape">
              <a:avLst/>
            </a:prstTxWarp>
          </a:bodyPr>
          <a:lstStyle>
            <a:lvl1pPr algn="l">
              <a:defRPr b="0">
                <a:latin typeface="Arial" charset="0"/>
              </a:defRPr>
            </a:lvl1pPr>
          </a:lstStyle>
          <a:p>
            <a:pPr>
              <a:defRPr/>
            </a:pPr>
            <a:endParaRPr lang="en-GB"/>
          </a:p>
        </p:txBody>
      </p:sp>
      <p:sp>
        <p:nvSpPr>
          <p:cNvPr id="47111" name="Rectangle 7"/>
          <p:cNvSpPr>
            <a:spLocks noGrp="1" noChangeArrowheads="1"/>
          </p:cNvSpPr>
          <p:nvPr>
            <p:ph type="sldNum" sz="quarter" idx="5"/>
          </p:nvPr>
        </p:nvSpPr>
        <p:spPr bwMode="auto">
          <a:xfrm>
            <a:off x="3857395" y="9441812"/>
            <a:ext cx="2949772" cy="497524"/>
          </a:xfrm>
          <a:prstGeom prst="rect">
            <a:avLst/>
          </a:prstGeom>
          <a:noFill/>
          <a:ln w="9525">
            <a:noFill/>
            <a:miter lim="800000"/>
            <a:headEnd/>
            <a:tailEnd/>
          </a:ln>
          <a:effectLst/>
        </p:spPr>
        <p:txBody>
          <a:bodyPr vert="horz" wrap="square" lIns="92265" tIns="46133" rIns="92265" bIns="46133" numCol="1" anchor="b" anchorCtr="0" compatLnSpc="1">
            <a:prstTxWarp prst="textNoShape">
              <a:avLst/>
            </a:prstTxWarp>
          </a:bodyPr>
          <a:lstStyle>
            <a:lvl1pPr algn="r">
              <a:defRPr b="0">
                <a:latin typeface="Arial" charset="0"/>
              </a:defRPr>
            </a:lvl1pPr>
          </a:lstStyle>
          <a:p>
            <a:pPr>
              <a:defRPr/>
            </a:pPr>
            <a:fld id="{099F4E68-0E8E-4E80-9D39-BBE26396C49E}" type="slidenum">
              <a:rPr lang="en-GB"/>
              <a:pPr>
                <a:defRPr/>
              </a:pPr>
              <a:t>‹#›</a:t>
            </a:fld>
            <a:endParaRPr lang="en-GB"/>
          </a:p>
        </p:txBody>
      </p:sp>
    </p:spTree>
    <p:extLst>
      <p:ext uri="{BB962C8B-B14F-4D97-AF65-F5344CB8AC3E}">
        <p14:creationId xmlns:p14="http://schemas.microsoft.com/office/powerpoint/2010/main" xmlns="" val="10231830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99F4E68-0E8E-4E80-9D39-BBE26396C49E}" type="slidenum">
              <a:rPr lang="en-GB" smtClean="0"/>
              <a:pPr>
                <a:defRPr/>
              </a:pPr>
              <a:t>5</a:t>
            </a:fld>
            <a:endParaRPr lang="en-GB"/>
          </a:p>
        </p:txBody>
      </p:sp>
    </p:spTree>
    <p:extLst>
      <p:ext uri="{BB962C8B-B14F-4D97-AF65-F5344CB8AC3E}">
        <p14:creationId xmlns:p14="http://schemas.microsoft.com/office/powerpoint/2010/main" xmlns="" val="2471897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5F27FE41-61F6-44B6-9D86-BE3DD3AF4854}" type="slidenum">
              <a:rPr lang="en-GB" smtClean="0"/>
              <a:pPr>
                <a:defRPr/>
              </a:pPr>
              <a:t>‹#›</a:t>
            </a:fld>
            <a:endParaRPr lang="en-GB" dirty="0"/>
          </a:p>
        </p:txBody>
      </p:sp>
    </p:spTree>
    <p:extLst>
      <p:ext uri="{BB962C8B-B14F-4D97-AF65-F5344CB8AC3E}">
        <p14:creationId xmlns:p14="http://schemas.microsoft.com/office/powerpoint/2010/main" xmlns="" val="371907201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AA3EF516-2534-45A7-BAF3-6AE4F07F6D0F}" type="slidenum">
              <a:rPr lang="en-GB"/>
              <a:pPr>
                <a:defRPr/>
              </a:pPr>
              <a:t>‹#›</a:t>
            </a:fld>
            <a:endParaRPr lang="en-GB"/>
          </a:p>
        </p:txBody>
      </p:sp>
    </p:spTree>
    <p:extLst>
      <p:ext uri="{BB962C8B-B14F-4D97-AF65-F5344CB8AC3E}">
        <p14:creationId xmlns:p14="http://schemas.microsoft.com/office/powerpoint/2010/main" xmlns="" val="102009777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33350"/>
            <a:ext cx="2286000" cy="6221413"/>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0" y="-133350"/>
            <a:ext cx="6705600" cy="6221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AF6F7D62-A43E-43A1-8D15-A869C2323E54}" type="slidenum">
              <a:rPr lang="en-GB"/>
              <a:pPr>
                <a:defRPr/>
              </a:pPr>
              <a:t>‹#›</a:t>
            </a:fld>
            <a:endParaRPr lang="en-GB"/>
          </a:p>
        </p:txBody>
      </p:sp>
    </p:spTree>
    <p:extLst>
      <p:ext uri="{BB962C8B-B14F-4D97-AF65-F5344CB8AC3E}">
        <p14:creationId xmlns:p14="http://schemas.microsoft.com/office/powerpoint/2010/main" xmlns="" val="169802831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863600"/>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1141413" y="1592263"/>
            <a:ext cx="64008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1141413" y="3916363"/>
            <a:ext cx="64008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2"/>
          <p:cNvSpPr>
            <a:spLocks noGrp="1" noChangeArrowheads="1"/>
          </p:cNvSpPr>
          <p:nvPr>
            <p:ph type="sldNum" sz="quarter" idx="10"/>
          </p:nvPr>
        </p:nvSpPr>
        <p:spPr>
          <a:ln/>
        </p:spPr>
        <p:txBody>
          <a:bodyPr/>
          <a:lstStyle>
            <a:lvl1pPr>
              <a:defRPr/>
            </a:lvl1pPr>
          </a:lstStyle>
          <a:p>
            <a:pPr>
              <a:defRPr/>
            </a:pPr>
            <a:fld id="{C14FE77C-D0B1-467B-B3A0-9DF2E8C6D0A1}" type="slidenum">
              <a:rPr lang="en-GB"/>
              <a:pPr>
                <a:defRPr/>
              </a:pPr>
              <a:t>‹#›</a:t>
            </a:fld>
            <a:endParaRPr lang="en-GB"/>
          </a:p>
        </p:txBody>
      </p:sp>
    </p:spTree>
    <p:extLst>
      <p:ext uri="{BB962C8B-B14F-4D97-AF65-F5344CB8AC3E}">
        <p14:creationId xmlns:p14="http://schemas.microsoft.com/office/powerpoint/2010/main" xmlns="" val="55496064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863600"/>
          </a:xfrm>
        </p:spPr>
        <p:txBody>
          <a:bodyPr/>
          <a:lstStyle/>
          <a:p>
            <a:r>
              <a:rPr lang="en-US" smtClean="0"/>
              <a:t>Click to edit Master title style</a:t>
            </a:r>
            <a:endParaRPr lang="fr-FR"/>
          </a:p>
        </p:txBody>
      </p:sp>
      <p:sp>
        <p:nvSpPr>
          <p:cNvPr id="3" name="Table Placeholder 2"/>
          <p:cNvSpPr>
            <a:spLocks noGrp="1"/>
          </p:cNvSpPr>
          <p:nvPr>
            <p:ph type="tbl" idx="1"/>
          </p:nvPr>
        </p:nvSpPr>
        <p:spPr>
          <a:xfrm>
            <a:off x="1141413" y="1592263"/>
            <a:ext cx="6400800" cy="4495800"/>
          </a:xfrm>
        </p:spPr>
        <p:txBody>
          <a:bodyPr/>
          <a:lstStyle/>
          <a:p>
            <a:pPr lvl="0"/>
            <a:endParaRPr lang="fr-FR" noProof="0" smtClean="0"/>
          </a:p>
        </p:txBody>
      </p:sp>
      <p:sp>
        <p:nvSpPr>
          <p:cNvPr id="4" name="Rectangle 12"/>
          <p:cNvSpPr>
            <a:spLocks noGrp="1" noChangeArrowheads="1"/>
          </p:cNvSpPr>
          <p:nvPr>
            <p:ph type="sldNum" sz="quarter" idx="10"/>
          </p:nvPr>
        </p:nvSpPr>
        <p:spPr>
          <a:ln/>
        </p:spPr>
        <p:txBody>
          <a:bodyPr/>
          <a:lstStyle>
            <a:lvl1pPr>
              <a:defRPr/>
            </a:lvl1pPr>
          </a:lstStyle>
          <a:p>
            <a:pPr>
              <a:defRPr/>
            </a:pPr>
            <a:fld id="{9438AE27-EF2B-4F49-BC1B-81E2B5971C69}" type="slidenum">
              <a:rPr lang="en-GB"/>
              <a:pPr>
                <a:defRPr/>
              </a:pPr>
              <a:t>‹#›</a:t>
            </a:fld>
            <a:endParaRPr lang="en-GB"/>
          </a:p>
        </p:txBody>
      </p:sp>
    </p:spTree>
    <p:extLst>
      <p:ext uri="{BB962C8B-B14F-4D97-AF65-F5344CB8AC3E}">
        <p14:creationId xmlns:p14="http://schemas.microsoft.com/office/powerpoint/2010/main" xmlns="" val="145404493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A64010D-BA2F-435D-A4BD-923C201F7ED3}" type="slidenum">
              <a:rPr lang="en-GB"/>
              <a:pPr>
                <a:defRPr/>
              </a:pPr>
              <a:t>‹#›</a:t>
            </a:fld>
            <a:endParaRPr lang="en-GB"/>
          </a:p>
        </p:txBody>
      </p:sp>
    </p:spTree>
    <p:extLst>
      <p:ext uri="{BB962C8B-B14F-4D97-AF65-F5344CB8AC3E}">
        <p14:creationId xmlns:p14="http://schemas.microsoft.com/office/powerpoint/2010/main" xmlns="" val="3120163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75FF132-28C1-40AB-A254-92B48F300AAA}" type="slidenum">
              <a:rPr lang="en-GB"/>
              <a:pPr>
                <a:defRPr/>
              </a:pPr>
              <a:t>‹#›</a:t>
            </a:fld>
            <a:endParaRPr lang="en-GB"/>
          </a:p>
        </p:txBody>
      </p:sp>
    </p:spTree>
    <p:extLst>
      <p:ext uri="{BB962C8B-B14F-4D97-AF65-F5344CB8AC3E}">
        <p14:creationId xmlns:p14="http://schemas.microsoft.com/office/powerpoint/2010/main" xmlns="" val="3054875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74267B8-1ABD-4C4B-98B6-962A18963635}" type="slidenum">
              <a:rPr lang="en-GB"/>
              <a:pPr>
                <a:defRPr/>
              </a:pPr>
              <a:t>‹#›</a:t>
            </a:fld>
            <a:endParaRPr lang="en-GB"/>
          </a:p>
        </p:txBody>
      </p:sp>
    </p:spTree>
    <p:extLst>
      <p:ext uri="{BB962C8B-B14F-4D97-AF65-F5344CB8AC3E}">
        <p14:creationId xmlns:p14="http://schemas.microsoft.com/office/powerpoint/2010/main" xmlns="" val="13907555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7DB670F-0AA6-46D0-9CF8-46FEA9F54480}" type="slidenum">
              <a:rPr lang="en-GB"/>
              <a:pPr>
                <a:defRPr/>
              </a:pPr>
              <a:t>‹#›</a:t>
            </a:fld>
            <a:endParaRPr lang="en-GB"/>
          </a:p>
        </p:txBody>
      </p:sp>
    </p:spTree>
    <p:extLst>
      <p:ext uri="{BB962C8B-B14F-4D97-AF65-F5344CB8AC3E}">
        <p14:creationId xmlns:p14="http://schemas.microsoft.com/office/powerpoint/2010/main" xmlns="" val="4088224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F9F94F8-E61B-4C54-AF7F-4BA4EED6F48B}" type="slidenum">
              <a:rPr lang="en-GB"/>
              <a:pPr>
                <a:defRPr/>
              </a:pPr>
              <a:t>‹#›</a:t>
            </a:fld>
            <a:endParaRPr lang="en-GB"/>
          </a:p>
        </p:txBody>
      </p:sp>
    </p:spTree>
    <p:extLst>
      <p:ext uri="{BB962C8B-B14F-4D97-AF65-F5344CB8AC3E}">
        <p14:creationId xmlns:p14="http://schemas.microsoft.com/office/powerpoint/2010/main" xmlns="" val="1174983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9794353-1170-4432-8CEC-3C8781076F6C}" type="slidenum">
              <a:rPr lang="en-GB"/>
              <a:pPr>
                <a:defRPr/>
              </a:pPr>
              <a:t>‹#›</a:t>
            </a:fld>
            <a:endParaRPr lang="en-GB"/>
          </a:p>
        </p:txBody>
      </p:sp>
    </p:spTree>
    <p:extLst>
      <p:ext uri="{BB962C8B-B14F-4D97-AF65-F5344CB8AC3E}">
        <p14:creationId xmlns:p14="http://schemas.microsoft.com/office/powerpoint/2010/main" xmlns="" val="3277923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E9B89B00-6FDE-406B-AD92-EC35F6A7FF52}" type="slidenum">
              <a:rPr lang="en-GB"/>
              <a:pPr>
                <a:defRPr/>
              </a:pPr>
              <a:t>‹#›</a:t>
            </a:fld>
            <a:endParaRPr lang="en-GB"/>
          </a:p>
        </p:txBody>
      </p:sp>
    </p:spTree>
    <p:extLst>
      <p:ext uri="{BB962C8B-B14F-4D97-AF65-F5344CB8AC3E}">
        <p14:creationId xmlns:p14="http://schemas.microsoft.com/office/powerpoint/2010/main" xmlns="" val="132443669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A6B42B7-7740-4B9A-A061-5366B8DCEBE5}" type="slidenum">
              <a:rPr lang="en-GB"/>
              <a:pPr>
                <a:defRPr/>
              </a:pPr>
              <a:t>‹#›</a:t>
            </a:fld>
            <a:endParaRPr lang="en-GB"/>
          </a:p>
        </p:txBody>
      </p:sp>
    </p:spTree>
    <p:extLst>
      <p:ext uri="{BB962C8B-B14F-4D97-AF65-F5344CB8AC3E}">
        <p14:creationId xmlns:p14="http://schemas.microsoft.com/office/powerpoint/2010/main" xmlns="" val="42046272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0967173-04A8-4A56-A4CD-06B72727A495}" type="slidenum">
              <a:rPr lang="en-GB"/>
              <a:pPr>
                <a:defRPr/>
              </a:pPr>
              <a:t>‹#›</a:t>
            </a:fld>
            <a:endParaRPr lang="en-GB"/>
          </a:p>
        </p:txBody>
      </p:sp>
    </p:spTree>
    <p:extLst>
      <p:ext uri="{BB962C8B-B14F-4D97-AF65-F5344CB8AC3E}">
        <p14:creationId xmlns:p14="http://schemas.microsoft.com/office/powerpoint/2010/main" xmlns="" val="1616602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AFB9DC7-4779-416E-AB1F-1CC00284B3AA}" type="slidenum">
              <a:rPr lang="en-GB"/>
              <a:pPr>
                <a:defRPr/>
              </a:pPr>
              <a:t>‹#›</a:t>
            </a:fld>
            <a:endParaRPr lang="en-GB"/>
          </a:p>
        </p:txBody>
      </p:sp>
    </p:spTree>
    <p:extLst>
      <p:ext uri="{BB962C8B-B14F-4D97-AF65-F5344CB8AC3E}">
        <p14:creationId xmlns:p14="http://schemas.microsoft.com/office/powerpoint/2010/main" xmlns="" val="26281291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438EC-9175-436B-88D5-B67DE0DAC0EF}" type="slidenum">
              <a:rPr lang="en-GB"/>
              <a:pPr>
                <a:defRPr/>
              </a:pPr>
              <a:t>‹#›</a:t>
            </a:fld>
            <a:endParaRPr lang="en-GB"/>
          </a:p>
        </p:txBody>
      </p:sp>
    </p:spTree>
    <p:extLst>
      <p:ext uri="{BB962C8B-B14F-4D97-AF65-F5344CB8AC3E}">
        <p14:creationId xmlns:p14="http://schemas.microsoft.com/office/powerpoint/2010/main" xmlns="" val="777767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00FAE0-FCE2-4F26-B5E3-43F89656204B}" type="slidenum">
              <a:rPr lang="en-GB"/>
              <a:pPr>
                <a:defRPr/>
              </a:pPr>
              <a:t>‹#›</a:t>
            </a:fld>
            <a:endParaRPr lang="en-GB"/>
          </a:p>
        </p:txBody>
      </p:sp>
    </p:spTree>
    <p:extLst>
      <p:ext uri="{BB962C8B-B14F-4D97-AF65-F5344CB8AC3E}">
        <p14:creationId xmlns:p14="http://schemas.microsoft.com/office/powerpoint/2010/main" xmlns="" val="4207328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E4F5A0EE-0269-46C9-A63C-A654B8245028}" type="slidenum">
              <a:rPr lang="en-GB"/>
              <a:pPr>
                <a:defRPr/>
              </a:pPr>
              <a:t>‹#›</a:t>
            </a:fld>
            <a:endParaRPr lang="en-GB"/>
          </a:p>
        </p:txBody>
      </p:sp>
    </p:spTree>
    <p:extLst>
      <p:ext uri="{BB962C8B-B14F-4D97-AF65-F5344CB8AC3E}">
        <p14:creationId xmlns:p14="http://schemas.microsoft.com/office/powerpoint/2010/main" xmlns="" val="5517995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307D23CF-C876-4A1E-9B59-AD1D25CA972E}" type="slidenum">
              <a:rPr lang="en-GB"/>
              <a:pPr>
                <a:defRPr/>
              </a:pPr>
              <a:t>‹#›</a:t>
            </a:fld>
            <a:endParaRPr lang="en-GB"/>
          </a:p>
        </p:txBody>
      </p:sp>
    </p:spTree>
    <p:extLst>
      <p:ext uri="{BB962C8B-B14F-4D97-AF65-F5344CB8AC3E}">
        <p14:creationId xmlns:p14="http://schemas.microsoft.com/office/powerpoint/2010/main" xmlns="" val="17141706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2D08257D-B6D1-4448-B578-DCECABEA1D1B}" type="slidenum">
              <a:rPr lang="en-GB"/>
              <a:pPr>
                <a:defRPr/>
              </a:pPr>
              <a:t>‹#›</a:t>
            </a:fld>
            <a:endParaRPr lang="en-GB"/>
          </a:p>
        </p:txBody>
      </p:sp>
    </p:spTree>
    <p:extLst>
      <p:ext uri="{BB962C8B-B14F-4D97-AF65-F5344CB8AC3E}">
        <p14:creationId xmlns:p14="http://schemas.microsoft.com/office/powerpoint/2010/main" xmlns="" val="1831854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BEA23959-6008-417D-807C-3F39A3F27A5D}" type="slidenum">
              <a:rPr lang="en-GB"/>
              <a:pPr>
                <a:defRPr/>
              </a:pPr>
              <a:t>‹#›</a:t>
            </a:fld>
            <a:endParaRPr lang="en-GB"/>
          </a:p>
        </p:txBody>
      </p:sp>
    </p:spTree>
    <p:extLst>
      <p:ext uri="{BB962C8B-B14F-4D97-AF65-F5344CB8AC3E}">
        <p14:creationId xmlns:p14="http://schemas.microsoft.com/office/powerpoint/2010/main" xmlns="" val="28622839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8"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9"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79202D48-DC7D-4001-9A54-3F951B794BB0}" type="slidenum">
              <a:rPr lang="en-GB"/>
              <a:pPr>
                <a:defRPr/>
              </a:pPr>
              <a:t>‹#›</a:t>
            </a:fld>
            <a:endParaRPr lang="en-GB"/>
          </a:p>
        </p:txBody>
      </p:sp>
    </p:spTree>
    <p:extLst>
      <p:ext uri="{BB962C8B-B14F-4D97-AF65-F5344CB8AC3E}">
        <p14:creationId xmlns:p14="http://schemas.microsoft.com/office/powerpoint/2010/main" xmlns="" val="962926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sldNum" sz="quarter" idx="10"/>
          </p:nvPr>
        </p:nvSpPr>
        <p:spPr>
          <a:ln/>
        </p:spPr>
        <p:txBody>
          <a:bodyPr/>
          <a:lstStyle>
            <a:lvl1pPr>
              <a:defRPr/>
            </a:lvl1pPr>
          </a:lstStyle>
          <a:p>
            <a:pPr>
              <a:defRPr/>
            </a:pPr>
            <a:fld id="{E85A3309-EE38-49A1-AA6D-4C951917DCF7}" type="slidenum">
              <a:rPr lang="en-GB"/>
              <a:pPr>
                <a:defRPr/>
              </a:pPr>
              <a:t>‹#›</a:t>
            </a:fld>
            <a:endParaRPr lang="en-GB"/>
          </a:p>
        </p:txBody>
      </p:sp>
    </p:spTree>
    <p:extLst>
      <p:ext uri="{BB962C8B-B14F-4D97-AF65-F5344CB8AC3E}">
        <p14:creationId xmlns:p14="http://schemas.microsoft.com/office/powerpoint/2010/main" xmlns="" val="3324088680"/>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4"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5"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CCCDC54C-B6B9-4480-8F86-A94069C3CDD7}" type="slidenum">
              <a:rPr lang="en-GB"/>
              <a:pPr>
                <a:defRPr/>
              </a:pPr>
              <a:t>‹#›</a:t>
            </a:fld>
            <a:endParaRPr lang="en-GB"/>
          </a:p>
        </p:txBody>
      </p:sp>
    </p:spTree>
    <p:extLst>
      <p:ext uri="{BB962C8B-B14F-4D97-AF65-F5344CB8AC3E}">
        <p14:creationId xmlns:p14="http://schemas.microsoft.com/office/powerpoint/2010/main" xmlns="" val="24271002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3"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4"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E85185DC-ED03-4F02-87DB-FB1DB97A8A40}" type="slidenum">
              <a:rPr lang="en-GB"/>
              <a:pPr>
                <a:defRPr/>
              </a:pPr>
              <a:t>‹#›</a:t>
            </a:fld>
            <a:endParaRPr lang="en-GB"/>
          </a:p>
        </p:txBody>
      </p:sp>
    </p:spTree>
    <p:extLst>
      <p:ext uri="{BB962C8B-B14F-4D97-AF65-F5344CB8AC3E}">
        <p14:creationId xmlns:p14="http://schemas.microsoft.com/office/powerpoint/2010/main" xmlns="" val="4911093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522282BA-A049-41AC-8194-5D5040341201}" type="slidenum">
              <a:rPr lang="en-GB"/>
              <a:pPr>
                <a:defRPr/>
              </a:pPr>
              <a:t>‹#›</a:t>
            </a:fld>
            <a:endParaRPr lang="en-GB"/>
          </a:p>
        </p:txBody>
      </p:sp>
    </p:spTree>
    <p:extLst>
      <p:ext uri="{BB962C8B-B14F-4D97-AF65-F5344CB8AC3E}">
        <p14:creationId xmlns:p14="http://schemas.microsoft.com/office/powerpoint/2010/main" xmlns="" val="27054428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78A4224A-82A7-47EC-87A9-E40731A2A2F5}" type="slidenum">
              <a:rPr lang="en-GB"/>
              <a:pPr>
                <a:defRPr/>
              </a:pPr>
              <a:t>‹#›</a:t>
            </a:fld>
            <a:endParaRPr lang="en-GB"/>
          </a:p>
        </p:txBody>
      </p:sp>
    </p:spTree>
    <p:extLst>
      <p:ext uri="{BB962C8B-B14F-4D97-AF65-F5344CB8AC3E}">
        <p14:creationId xmlns:p14="http://schemas.microsoft.com/office/powerpoint/2010/main" xmlns="" val="9939596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8376320F-7783-495E-8461-3DCAEBAC68E4}" type="slidenum">
              <a:rPr lang="en-GB"/>
              <a:pPr>
                <a:defRPr/>
              </a:pPr>
              <a:t>‹#›</a:t>
            </a:fld>
            <a:endParaRPr lang="en-GB"/>
          </a:p>
        </p:txBody>
      </p:sp>
    </p:spTree>
    <p:extLst>
      <p:ext uri="{BB962C8B-B14F-4D97-AF65-F5344CB8AC3E}">
        <p14:creationId xmlns:p14="http://schemas.microsoft.com/office/powerpoint/2010/main" xmlns="" val="10940466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A3B22708-F613-4EA4-8366-5C4AAE1EDA1D}" type="slidenum">
              <a:rPr lang="en-GB"/>
              <a:pPr>
                <a:defRPr/>
              </a:pPr>
              <a:t>‹#›</a:t>
            </a:fld>
            <a:endParaRPr lang="en-GB"/>
          </a:p>
        </p:txBody>
      </p:sp>
    </p:spTree>
    <p:extLst>
      <p:ext uri="{BB962C8B-B14F-4D97-AF65-F5344CB8AC3E}">
        <p14:creationId xmlns:p14="http://schemas.microsoft.com/office/powerpoint/2010/main" xmlns="" val="1204118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1141413" y="1592263"/>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418013" y="1592263"/>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2"/>
          <p:cNvSpPr>
            <a:spLocks noGrp="1" noChangeArrowheads="1"/>
          </p:cNvSpPr>
          <p:nvPr>
            <p:ph type="sldNum" sz="quarter" idx="10"/>
          </p:nvPr>
        </p:nvSpPr>
        <p:spPr>
          <a:ln/>
        </p:spPr>
        <p:txBody>
          <a:bodyPr/>
          <a:lstStyle>
            <a:lvl1pPr>
              <a:defRPr/>
            </a:lvl1pPr>
          </a:lstStyle>
          <a:p>
            <a:pPr>
              <a:defRPr/>
            </a:pPr>
            <a:fld id="{9F43F178-7419-4705-B19D-A6F5D7C574EB}" type="slidenum">
              <a:rPr lang="en-GB"/>
              <a:pPr>
                <a:defRPr/>
              </a:pPr>
              <a:t>‹#›</a:t>
            </a:fld>
            <a:endParaRPr lang="en-GB"/>
          </a:p>
        </p:txBody>
      </p:sp>
    </p:spTree>
    <p:extLst>
      <p:ext uri="{BB962C8B-B14F-4D97-AF65-F5344CB8AC3E}">
        <p14:creationId xmlns:p14="http://schemas.microsoft.com/office/powerpoint/2010/main" xmlns="" val="148864363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Rectangle 12"/>
          <p:cNvSpPr>
            <a:spLocks noGrp="1" noChangeArrowheads="1"/>
          </p:cNvSpPr>
          <p:nvPr>
            <p:ph type="sldNum" sz="quarter" idx="10"/>
          </p:nvPr>
        </p:nvSpPr>
        <p:spPr>
          <a:ln/>
        </p:spPr>
        <p:txBody>
          <a:bodyPr/>
          <a:lstStyle>
            <a:lvl1pPr>
              <a:defRPr/>
            </a:lvl1pPr>
          </a:lstStyle>
          <a:p>
            <a:pPr>
              <a:defRPr/>
            </a:pPr>
            <a:fld id="{74C5B282-0C66-4045-8CB7-905CF23E48BB}" type="slidenum">
              <a:rPr lang="en-GB"/>
              <a:pPr>
                <a:defRPr/>
              </a:pPr>
              <a:t>‹#›</a:t>
            </a:fld>
            <a:endParaRPr lang="en-GB"/>
          </a:p>
        </p:txBody>
      </p:sp>
    </p:spTree>
    <p:extLst>
      <p:ext uri="{BB962C8B-B14F-4D97-AF65-F5344CB8AC3E}">
        <p14:creationId xmlns:p14="http://schemas.microsoft.com/office/powerpoint/2010/main" xmlns="" val="233900130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12"/>
          <p:cNvSpPr>
            <a:spLocks noGrp="1" noChangeArrowheads="1"/>
          </p:cNvSpPr>
          <p:nvPr>
            <p:ph type="sldNum" sz="quarter" idx="10"/>
          </p:nvPr>
        </p:nvSpPr>
        <p:spPr>
          <a:ln/>
        </p:spPr>
        <p:txBody>
          <a:bodyPr/>
          <a:lstStyle>
            <a:lvl1pPr>
              <a:defRPr/>
            </a:lvl1pPr>
          </a:lstStyle>
          <a:p>
            <a:pPr>
              <a:defRPr/>
            </a:pPr>
            <a:fld id="{9AAC8116-2DB1-4648-AA71-260FA979F9A9}" type="slidenum">
              <a:rPr lang="en-GB"/>
              <a:pPr>
                <a:defRPr/>
              </a:pPr>
              <a:t>‹#›</a:t>
            </a:fld>
            <a:endParaRPr lang="en-GB"/>
          </a:p>
        </p:txBody>
      </p:sp>
    </p:spTree>
    <p:extLst>
      <p:ext uri="{BB962C8B-B14F-4D97-AF65-F5344CB8AC3E}">
        <p14:creationId xmlns:p14="http://schemas.microsoft.com/office/powerpoint/2010/main" xmlns="" val="334607459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0F14D491-E170-4E7A-A821-2C16B9312EF4}" type="slidenum">
              <a:rPr lang="en-GB"/>
              <a:pPr>
                <a:defRPr/>
              </a:pPr>
              <a:t>‹#›</a:t>
            </a:fld>
            <a:endParaRPr lang="en-GB"/>
          </a:p>
        </p:txBody>
      </p:sp>
    </p:spTree>
    <p:extLst>
      <p:ext uri="{BB962C8B-B14F-4D97-AF65-F5344CB8AC3E}">
        <p14:creationId xmlns:p14="http://schemas.microsoft.com/office/powerpoint/2010/main" xmlns="" val="36280418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058B9089-5EA8-4FF5-ADEB-FB1909B5E027}" type="slidenum">
              <a:rPr lang="en-GB"/>
              <a:pPr>
                <a:defRPr/>
              </a:pPr>
              <a:t>‹#›</a:t>
            </a:fld>
            <a:endParaRPr lang="en-GB"/>
          </a:p>
        </p:txBody>
      </p:sp>
    </p:spTree>
    <p:extLst>
      <p:ext uri="{BB962C8B-B14F-4D97-AF65-F5344CB8AC3E}">
        <p14:creationId xmlns:p14="http://schemas.microsoft.com/office/powerpoint/2010/main" xmlns="" val="209600923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1D0303DA-414A-493F-B09A-73EE488CBE82}" type="slidenum">
              <a:rPr lang="en-GB"/>
              <a:pPr>
                <a:defRPr/>
              </a:pPr>
              <a:t>‹#›</a:t>
            </a:fld>
            <a:endParaRPr lang="en-GB"/>
          </a:p>
        </p:txBody>
      </p:sp>
    </p:spTree>
    <p:extLst>
      <p:ext uri="{BB962C8B-B14F-4D97-AF65-F5344CB8AC3E}">
        <p14:creationId xmlns:p14="http://schemas.microsoft.com/office/powerpoint/2010/main" xmlns="" val="215133585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0" y="-44450"/>
            <a:ext cx="9144000" cy="6902450"/>
          </a:xfrm>
          <a:prstGeom prst="rect">
            <a:avLst/>
          </a:prstGeom>
          <a:gradFill rotWithShape="1">
            <a:gsLst>
              <a:gs pos="0">
                <a:schemeClr val="bg1"/>
              </a:gs>
              <a:gs pos="100000">
                <a:srgbClr val="F0F5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2051" name="Rectangle 3"/>
          <p:cNvSpPr>
            <a:spLocks noChangeArrowheads="1"/>
          </p:cNvSpPr>
          <p:nvPr userDrawn="1"/>
        </p:nvSpPr>
        <p:spPr bwMode="auto">
          <a:xfrm>
            <a:off x="179388" y="887413"/>
            <a:ext cx="8785225" cy="5761037"/>
          </a:xfrm>
          <a:prstGeom prst="rect">
            <a:avLst/>
          </a:prstGeom>
          <a:gradFill rotWithShape="1">
            <a:gsLst>
              <a:gs pos="0">
                <a:srgbClr val="F0F5FF"/>
              </a:gs>
              <a:gs pos="100000">
                <a:schemeClr val="bg1"/>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2052" name="Rectangle 4"/>
          <p:cNvSpPr>
            <a:spLocks noChangeArrowheads="1"/>
          </p:cNvSpPr>
          <p:nvPr userDrawn="1"/>
        </p:nvSpPr>
        <p:spPr bwMode="auto">
          <a:xfrm>
            <a:off x="3743325" y="3090863"/>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1029" name="Line 5"/>
          <p:cNvSpPr>
            <a:spLocks noChangeShapeType="1"/>
          </p:cNvSpPr>
          <p:nvPr userDrawn="1"/>
        </p:nvSpPr>
        <p:spPr bwMode="auto">
          <a:xfrm>
            <a:off x="180975" y="882650"/>
            <a:ext cx="8782050" cy="0"/>
          </a:xfrm>
          <a:prstGeom prst="line">
            <a:avLst/>
          </a:prstGeom>
          <a:noFill/>
          <a:ln w="12700">
            <a:solidFill>
              <a:srgbClr val="3C4B87"/>
            </a:solidFill>
            <a:round/>
            <a:headEnd/>
            <a:tailEnd/>
          </a:ln>
          <a:extLst>
            <a:ext uri="{909E8E84-426E-40DD-AFC4-6F175D3DCCD1}">
              <a14:hiddenFill xmlns:a14="http://schemas.microsoft.com/office/drawing/2010/main" xmlns="">
                <a:noFill/>
              </a14:hiddenFill>
            </a:ext>
          </a:extLst>
        </p:spPr>
        <p:txBody>
          <a:bodyPr/>
          <a:lstStyle/>
          <a:p>
            <a:endParaRPr lang="fr-BE"/>
          </a:p>
        </p:txBody>
      </p:sp>
      <p:sp>
        <p:nvSpPr>
          <p:cNvPr id="1030" name="Line 6"/>
          <p:cNvSpPr>
            <a:spLocks noChangeShapeType="1"/>
          </p:cNvSpPr>
          <p:nvPr userDrawn="1"/>
        </p:nvSpPr>
        <p:spPr bwMode="auto">
          <a:xfrm>
            <a:off x="177800" y="6664325"/>
            <a:ext cx="8785225" cy="0"/>
          </a:xfrm>
          <a:prstGeom prst="line">
            <a:avLst/>
          </a:prstGeom>
          <a:noFill/>
          <a:ln w="12700">
            <a:solidFill>
              <a:srgbClr val="333399"/>
            </a:solidFill>
            <a:round/>
            <a:headEnd/>
            <a:tailEnd/>
          </a:ln>
          <a:extLst>
            <a:ext uri="{909E8E84-426E-40DD-AFC4-6F175D3DCCD1}">
              <a14:hiddenFill xmlns:a14="http://schemas.microsoft.com/office/drawing/2010/main" xmlns="">
                <a:noFill/>
              </a14:hiddenFill>
            </a:ext>
          </a:extLst>
        </p:spPr>
        <p:txBody>
          <a:bodyPr/>
          <a:lstStyle/>
          <a:p>
            <a:endParaRPr lang="fr-BE"/>
          </a:p>
        </p:txBody>
      </p:sp>
      <p:sp>
        <p:nvSpPr>
          <p:cNvPr id="1031" name="Rectangle 7"/>
          <p:cNvSpPr>
            <a:spLocks noGrp="1" noChangeArrowheads="1"/>
          </p:cNvSpPr>
          <p:nvPr>
            <p:ph type="title"/>
          </p:nvPr>
        </p:nvSpPr>
        <p:spPr bwMode="auto">
          <a:xfrm>
            <a:off x="0" y="-133350"/>
            <a:ext cx="9144000" cy="86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32" name="Rectangle 8"/>
          <p:cNvSpPr>
            <a:spLocks noGrp="1" noChangeArrowheads="1"/>
          </p:cNvSpPr>
          <p:nvPr>
            <p:ph type="body" idx="1"/>
          </p:nvPr>
        </p:nvSpPr>
        <p:spPr bwMode="auto">
          <a:xfrm>
            <a:off x="1141413" y="1592263"/>
            <a:ext cx="6400800"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p:txBody>
      </p:sp>
      <p:pic>
        <p:nvPicPr>
          <p:cNvPr id="1033" name="Picture 9" descr="Jaspers_Logo 2"/>
          <p:cNvPicPr>
            <a:picLocks noChangeAspect="1" noChangeArrowheads="1"/>
          </p:cNvPicPr>
          <p:nvPr/>
        </p:nvPicPr>
        <p:blipFill>
          <a:blip r:embed="rId15" cstate="print">
            <a:lum contrast="30000"/>
            <a:extLst>
              <a:ext uri="{28A0092B-C50C-407E-A947-70E740481C1C}">
                <a14:useLocalDpi xmlns:a14="http://schemas.microsoft.com/office/drawing/2010/main" xmlns="" val="0"/>
              </a:ext>
            </a:extLst>
          </a:blip>
          <a:srcRect/>
          <a:stretch>
            <a:fillRect/>
          </a:stretch>
        </p:blipFill>
        <p:spPr bwMode="auto">
          <a:xfrm>
            <a:off x="7731125" y="115888"/>
            <a:ext cx="1284288"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8" name="Rectangle 10"/>
          <p:cNvSpPr>
            <a:spLocks noChangeArrowheads="1"/>
          </p:cNvSpPr>
          <p:nvPr userDrawn="1"/>
        </p:nvSpPr>
        <p:spPr bwMode="auto">
          <a:xfrm>
            <a:off x="3743325" y="3090863"/>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2059" name="Rectangle 11"/>
          <p:cNvSpPr>
            <a:spLocks noChangeArrowheads="1"/>
          </p:cNvSpPr>
          <p:nvPr userDrawn="1"/>
        </p:nvSpPr>
        <p:spPr bwMode="auto">
          <a:xfrm>
            <a:off x="0" y="6648450"/>
            <a:ext cx="9144000" cy="209550"/>
          </a:xfrm>
          <a:prstGeom prst="rect">
            <a:avLst/>
          </a:prstGeom>
          <a:solidFill>
            <a:srgbClr val="3C4B87"/>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7180" name="Rectangle 12"/>
          <p:cNvSpPr>
            <a:spLocks noGrp="1" noChangeArrowheads="1"/>
          </p:cNvSpPr>
          <p:nvPr>
            <p:ph type="sldNum" sz="quarter" idx="4"/>
          </p:nvPr>
        </p:nvSpPr>
        <p:spPr bwMode="auto">
          <a:xfrm>
            <a:off x="7286625" y="6657975"/>
            <a:ext cx="1905000" cy="252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0">
                <a:solidFill>
                  <a:schemeClr val="bg1"/>
                </a:solidFill>
                <a:latin typeface="Verdana" pitchFamily="34" charset="0"/>
                <a:cs typeface="Times New Roman" pitchFamily="18" charset="0"/>
              </a:defRPr>
            </a:lvl1pPr>
          </a:lstStyle>
          <a:p>
            <a:pPr>
              <a:defRPr/>
            </a:pPr>
            <a:fld id="{89F9997A-2FD3-4E72-BFDC-7C83AAC7E51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3000">
          <a:solidFill>
            <a:srgbClr val="333399"/>
          </a:solidFill>
          <a:latin typeface="+mj-lt"/>
          <a:ea typeface="+mj-ea"/>
          <a:cs typeface="+mj-cs"/>
        </a:defRPr>
      </a:lvl1pPr>
      <a:lvl2pPr algn="ctr" rtl="0" eaLnBrk="0" fontAlgn="base" hangingPunct="0">
        <a:spcBef>
          <a:spcPct val="0"/>
        </a:spcBef>
        <a:spcAft>
          <a:spcPct val="0"/>
        </a:spcAft>
        <a:defRPr sz="3000">
          <a:solidFill>
            <a:srgbClr val="333399"/>
          </a:solidFill>
          <a:latin typeface="Arial" charset="0"/>
        </a:defRPr>
      </a:lvl2pPr>
      <a:lvl3pPr algn="ctr" rtl="0" eaLnBrk="0" fontAlgn="base" hangingPunct="0">
        <a:spcBef>
          <a:spcPct val="0"/>
        </a:spcBef>
        <a:spcAft>
          <a:spcPct val="0"/>
        </a:spcAft>
        <a:defRPr sz="3000">
          <a:solidFill>
            <a:srgbClr val="333399"/>
          </a:solidFill>
          <a:latin typeface="Arial" charset="0"/>
        </a:defRPr>
      </a:lvl3pPr>
      <a:lvl4pPr algn="ctr" rtl="0" eaLnBrk="0" fontAlgn="base" hangingPunct="0">
        <a:spcBef>
          <a:spcPct val="0"/>
        </a:spcBef>
        <a:spcAft>
          <a:spcPct val="0"/>
        </a:spcAft>
        <a:defRPr sz="3000">
          <a:solidFill>
            <a:srgbClr val="333399"/>
          </a:solidFill>
          <a:latin typeface="Arial" charset="0"/>
        </a:defRPr>
      </a:lvl4pPr>
      <a:lvl5pPr algn="ctr" rtl="0" eaLnBrk="0" fontAlgn="base" hangingPunct="0">
        <a:spcBef>
          <a:spcPct val="0"/>
        </a:spcBef>
        <a:spcAft>
          <a:spcPct val="0"/>
        </a:spcAft>
        <a:defRPr sz="3000">
          <a:solidFill>
            <a:srgbClr val="333399"/>
          </a:solidFill>
          <a:latin typeface="Arial" charset="0"/>
        </a:defRPr>
      </a:lvl5pPr>
      <a:lvl6pPr marL="457200" algn="ctr" rtl="0" fontAlgn="base">
        <a:spcBef>
          <a:spcPct val="0"/>
        </a:spcBef>
        <a:spcAft>
          <a:spcPct val="0"/>
        </a:spcAft>
        <a:defRPr sz="3000">
          <a:solidFill>
            <a:srgbClr val="333399"/>
          </a:solidFill>
          <a:latin typeface="Arial" charset="0"/>
        </a:defRPr>
      </a:lvl6pPr>
      <a:lvl7pPr marL="914400" algn="ctr" rtl="0" fontAlgn="base">
        <a:spcBef>
          <a:spcPct val="0"/>
        </a:spcBef>
        <a:spcAft>
          <a:spcPct val="0"/>
        </a:spcAft>
        <a:defRPr sz="3000">
          <a:solidFill>
            <a:srgbClr val="333399"/>
          </a:solidFill>
          <a:latin typeface="Arial" charset="0"/>
        </a:defRPr>
      </a:lvl7pPr>
      <a:lvl8pPr marL="1371600" algn="ctr" rtl="0" fontAlgn="base">
        <a:spcBef>
          <a:spcPct val="0"/>
        </a:spcBef>
        <a:spcAft>
          <a:spcPct val="0"/>
        </a:spcAft>
        <a:defRPr sz="3000">
          <a:solidFill>
            <a:srgbClr val="333399"/>
          </a:solidFill>
          <a:latin typeface="Arial" charset="0"/>
        </a:defRPr>
      </a:lvl8pPr>
      <a:lvl9pPr marL="1828800" algn="ctr" rtl="0" fontAlgn="base">
        <a:spcBef>
          <a:spcPct val="0"/>
        </a:spcBef>
        <a:spcAft>
          <a:spcPct val="0"/>
        </a:spcAft>
        <a:defRPr sz="3000">
          <a:solidFill>
            <a:srgbClr val="333399"/>
          </a:solidFill>
          <a:latin typeface="Arial" charset="0"/>
        </a:defRPr>
      </a:lvl9pPr>
    </p:titleStyle>
    <p:body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5CB70C86-34E3-421D-B72E-0DEF50830272}"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defRPr>
            </a:lvl1pPr>
          </a:lstStyle>
          <a:p>
            <a:pPr>
              <a:defRPr/>
            </a:pPr>
            <a:fld id="{5D5A3B77-5C14-417F-984B-357E825877F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f.martin@eib.org"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GB" b="1" dirty="0" smtClean="0">
                <a:solidFill>
                  <a:srgbClr val="1B1290"/>
                </a:solidFill>
              </a:rPr>
              <a:t/>
            </a:r>
            <a:br>
              <a:rPr lang="en-GB" b="1" dirty="0" smtClean="0">
                <a:solidFill>
                  <a:srgbClr val="1B1290"/>
                </a:solidFill>
              </a:rPr>
            </a:br>
            <a:r>
              <a:rPr lang="en-GB" sz="3600" b="1" dirty="0" err="1">
                <a:solidFill>
                  <a:srgbClr val="1B1290"/>
                </a:solidFill>
              </a:rPr>
              <a:t>P</a:t>
            </a:r>
            <a:r>
              <a:rPr lang="en-GB" sz="3600" b="1" dirty="0" err="1" smtClean="0">
                <a:solidFill>
                  <a:srgbClr val="1B1290"/>
                </a:solidFill>
              </a:rPr>
              <a:t>rezentarea</a:t>
            </a:r>
            <a:r>
              <a:rPr lang="en-GB" sz="3600" b="1" dirty="0" smtClean="0">
                <a:solidFill>
                  <a:srgbClr val="1B1290"/>
                </a:solidFill>
              </a:rPr>
              <a:t>  </a:t>
            </a:r>
            <a:r>
              <a:rPr lang="en-GB" b="1" dirty="0" smtClean="0">
                <a:solidFill>
                  <a:srgbClr val="1B1290"/>
                </a:solidFill>
              </a:rPr>
              <a:t/>
            </a:r>
            <a:br>
              <a:rPr lang="en-GB" b="1" dirty="0" smtClean="0">
                <a:solidFill>
                  <a:srgbClr val="1B1290"/>
                </a:solidFill>
              </a:rPr>
            </a:br>
            <a:r>
              <a:rPr lang="ro-RO" b="1" dirty="0" smtClean="0">
                <a:solidFill>
                  <a:srgbClr val="1B1290"/>
                </a:solidFill>
              </a:rPr>
              <a:t>normelor</a:t>
            </a:r>
            <a:r>
              <a:rPr lang="en-GB" b="1" dirty="0" smtClean="0">
                <a:solidFill>
                  <a:srgbClr val="1B1290"/>
                </a:solidFill>
              </a:rPr>
              <a:t> </a:t>
            </a:r>
            <a:r>
              <a:rPr lang="en-GB" b="1" dirty="0" err="1" smtClean="0">
                <a:solidFill>
                  <a:srgbClr val="1B1290"/>
                </a:solidFill>
              </a:rPr>
              <a:t>privind</a:t>
            </a:r>
            <a:r>
              <a:rPr lang="en-GB" b="1" dirty="0" smtClean="0">
                <a:solidFill>
                  <a:srgbClr val="1B1290"/>
                </a:solidFill>
              </a:rPr>
              <a:t> </a:t>
            </a:r>
            <a:r>
              <a:rPr lang="ro-RO" b="1" dirty="0" smtClean="0">
                <a:solidFill>
                  <a:srgbClr val="1B1290"/>
                </a:solidFill>
              </a:rPr>
              <a:t/>
            </a:r>
            <a:br>
              <a:rPr lang="ro-RO" b="1" dirty="0" smtClean="0">
                <a:solidFill>
                  <a:srgbClr val="1B1290"/>
                </a:solidFill>
              </a:rPr>
            </a:br>
            <a:r>
              <a:rPr lang="en-GB" b="1" dirty="0" err="1" smtClean="0">
                <a:solidFill>
                  <a:srgbClr val="1B1290"/>
                </a:solidFill>
              </a:rPr>
              <a:t>Ajutoarele</a:t>
            </a:r>
            <a:r>
              <a:rPr lang="en-GB" b="1" dirty="0" smtClean="0">
                <a:solidFill>
                  <a:srgbClr val="1B1290"/>
                </a:solidFill>
              </a:rPr>
              <a:t> de Stat </a:t>
            </a:r>
            <a:br>
              <a:rPr lang="en-GB" b="1" dirty="0" smtClean="0">
                <a:solidFill>
                  <a:srgbClr val="1B1290"/>
                </a:solidFill>
              </a:rPr>
            </a:br>
            <a:r>
              <a:rPr lang="ro-RO" sz="3600" b="1" dirty="0" smtClean="0">
                <a:solidFill>
                  <a:srgbClr val="1B1290"/>
                </a:solidFill>
              </a:rPr>
              <a:t>aplicabile</a:t>
            </a:r>
            <a:r>
              <a:rPr lang="en-GB" sz="3600" b="1" dirty="0" smtClean="0">
                <a:solidFill>
                  <a:srgbClr val="1B1290"/>
                </a:solidFill>
              </a:rPr>
              <a:t> </a:t>
            </a:r>
            <a:r>
              <a:rPr lang="en-GB" b="1" dirty="0" smtClean="0">
                <a:solidFill>
                  <a:srgbClr val="1B1290"/>
                </a:solidFill>
              </a:rPr>
              <a:t/>
            </a:r>
            <a:br>
              <a:rPr lang="en-GB" b="1" dirty="0" smtClean="0">
                <a:solidFill>
                  <a:srgbClr val="1B1290"/>
                </a:solidFill>
              </a:rPr>
            </a:br>
            <a:r>
              <a:rPr lang="en-GB" b="1" dirty="0" err="1" smtClean="0">
                <a:solidFill>
                  <a:srgbClr val="1B1290"/>
                </a:solidFill>
              </a:rPr>
              <a:t>Contractel</a:t>
            </a:r>
            <a:r>
              <a:rPr lang="ro-RO" b="1" dirty="0" smtClean="0">
                <a:solidFill>
                  <a:srgbClr val="1B1290"/>
                </a:solidFill>
              </a:rPr>
              <a:t>or</a:t>
            </a:r>
            <a:r>
              <a:rPr lang="en-GB" b="1" dirty="0" smtClean="0">
                <a:solidFill>
                  <a:srgbClr val="1B1290"/>
                </a:solidFill>
              </a:rPr>
              <a:t> de </a:t>
            </a:r>
            <a:r>
              <a:rPr lang="en-GB" b="1" dirty="0" err="1" smtClean="0">
                <a:solidFill>
                  <a:srgbClr val="1B1290"/>
                </a:solidFill>
              </a:rPr>
              <a:t>Servicii</a:t>
            </a:r>
            <a:r>
              <a:rPr lang="en-GB" b="1" dirty="0" smtClean="0">
                <a:solidFill>
                  <a:srgbClr val="1B1290"/>
                </a:solidFill>
              </a:rPr>
              <a:t> de Transport Public</a:t>
            </a:r>
            <a:r>
              <a:rPr lang="en-GB" b="1" dirty="0">
                <a:solidFill>
                  <a:srgbClr val="1B1290"/>
                </a:solidFill>
              </a:rPr>
              <a:t/>
            </a:r>
            <a:br>
              <a:rPr lang="en-GB" b="1" dirty="0">
                <a:solidFill>
                  <a:srgbClr val="1B1290"/>
                </a:solidFill>
              </a:rPr>
            </a:br>
            <a:endParaRPr lang="en-US" altLang="en-US" b="1" dirty="0" smtClean="0">
              <a:solidFill>
                <a:srgbClr val="1B1290"/>
              </a:solidFill>
            </a:endParaRPr>
          </a:p>
        </p:txBody>
      </p:sp>
      <p:sp>
        <p:nvSpPr>
          <p:cNvPr id="15363" name="Rectangle 3"/>
          <p:cNvSpPr>
            <a:spLocks noGrp="1" noChangeArrowheads="1"/>
          </p:cNvSpPr>
          <p:nvPr>
            <p:ph type="subTitle" idx="1"/>
          </p:nvPr>
        </p:nvSpPr>
        <p:spPr>
          <a:xfrm>
            <a:off x="1115616" y="3861048"/>
            <a:ext cx="7056784" cy="1800200"/>
          </a:xfrm>
        </p:spPr>
        <p:txBody>
          <a:bodyPr/>
          <a:lstStyle/>
          <a:p>
            <a:pPr eaLnBrk="1" hangingPunct="1"/>
            <a:endParaRPr lang="en-US" altLang="en-US" dirty="0"/>
          </a:p>
          <a:p>
            <a:pPr eaLnBrk="1" hangingPunct="1"/>
            <a:endParaRPr lang="en-US" altLang="en-US" sz="2000" dirty="0" smtClean="0">
              <a:solidFill>
                <a:srgbClr val="1B1290"/>
              </a:solidFill>
            </a:endParaRPr>
          </a:p>
          <a:p>
            <a:pPr eaLnBrk="1" hangingPunct="1"/>
            <a:r>
              <a:rPr lang="en-US" altLang="en-US" sz="2000" dirty="0" smtClean="0">
                <a:solidFill>
                  <a:srgbClr val="1B1290"/>
                </a:solidFill>
              </a:rPr>
              <a:t>Federica Martin</a:t>
            </a:r>
          </a:p>
          <a:p>
            <a:pPr eaLnBrk="1" hangingPunct="1"/>
            <a:r>
              <a:rPr lang="en-US" altLang="en-US" sz="2000" dirty="0" smtClean="0">
                <a:solidFill>
                  <a:srgbClr val="1B1290"/>
                </a:solidFill>
              </a:rPr>
              <a:t>JASPERS Networking and Competence Centre</a:t>
            </a:r>
          </a:p>
          <a:p>
            <a:pPr eaLnBrk="1" hangingPunct="1"/>
            <a:endParaRPr lang="en-US" altLang="en-US" sz="2000" dirty="0" smtClean="0">
              <a:solidFill>
                <a:srgbClr val="1B1290"/>
              </a:solidFill>
            </a:endParaRPr>
          </a:p>
          <a:p>
            <a:pPr eaLnBrk="1" hangingPunct="1"/>
            <a:r>
              <a:rPr lang="en-US" altLang="en-US" sz="2000" dirty="0" err="1" smtClean="0">
                <a:solidFill>
                  <a:srgbClr val="1B1290"/>
                </a:solidFill>
              </a:rPr>
              <a:t>Bucure</a:t>
            </a:r>
            <a:r>
              <a:rPr lang="ro-RO" altLang="en-US" sz="2000" dirty="0" smtClean="0">
                <a:solidFill>
                  <a:srgbClr val="1B1290"/>
                </a:solidFill>
              </a:rPr>
              <a:t>şti</a:t>
            </a:r>
            <a:r>
              <a:rPr lang="en-US" altLang="en-US" sz="2000" dirty="0" smtClean="0">
                <a:solidFill>
                  <a:srgbClr val="1B1290"/>
                </a:solidFill>
              </a:rPr>
              <a:t>, 26 </a:t>
            </a:r>
            <a:r>
              <a:rPr lang="ro-RO" altLang="en-US" sz="2000" dirty="0" smtClean="0">
                <a:solidFill>
                  <a:srgbClr val="1B1290"/>
                </a:solidFill>
              </a:rPr>
              <a:t>noiembrie</a:t>
            </a:r>
            <a:r>
              <a:rPr lang="en-US" altLang="en-US" sz="2000" dirty="0" smtClean="0">
                <a:solidFill>
                  <a:srgbClr val="1B1290"/>
                </a:solidFill>
              </a:rPr>
              <a:t> 2015</a:t>
            </a:r>
          </a:p>
          <a:p>
            <a:pPr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ro-RO" altLang="en-US" sz="3200" b="1" dirty="0" smtClean="0">
                <a:solidFill>
                  <a:srgbClr val="1B1290"/>
                </a:solidFill>
              </a:rPr>
              <a:t>Ajutoarele de stat în practică</a:t>
            </a:r>
            <a:endParaRPr lang="en-GB" altLang="en-US" sz="3200" b="1" dirty="0" smtClean="0">
              <a:solidFill>
                <a:srgbClr val="1B1290"/>
              </a:solidFill>
            </a:endParaRPr>
          </a:p>
        </p:txBody>
      </p:sp>
      <p:sp>
        <p:nvSpPr>
          <p:cNvPr id="2" name="Content Placeholder 1"/>
          <p:cNvSpPr>
            <a:spLocks noGrp="1"/>
          </p:cNvSpPr>
          <p:nvPr>
            <p:ph idx="1"/>
          </p:nvPr>
        </p:nvSpPr>
        <p:spPr>
          <a:xfrm>
            <a:off x="467544" y="980728"/>
            <a:ext cx="8226797" cy="5400600"/>
          </a:xfrm>
        </p:spPr>
        <p:txBody>
          <a:bodyPr/>
          <a:lstStyle/>
          <a:p>
            <a:pPr marL="0" indent="0">
              <a:buNone/>
            </a:pPr>
            <a:r>
              <a:rPr lang="ro-RO" sz="2000" dirty="0" smtClean="0"/>
              <a:t>Sunt îndeplinite toate condiţiile de la Articolul </a:t>
            </a:r>
            <a:r>
              <a:rPr lang="en-GB" sz="2000" dirty="0" smtClean="0"/>
              <a:t>107(1</a:t>
            </a:r>
            <a:r>
              <a:rPr lang="en-GB" sz="2000" dirty="0"/>
              <a:t>) </a:t>
            </a:r>
            <a:r>
              <a:rPr lang="en-GB" sz="2000" dirty="0" smtClean="0"/>
              <a:t>TF</a:t>
            </a:r>
            <a:r>
              <a:rPr lang="ro-RO" sz="2000" dirty="0" smtClean="0"/>
              <a:t>UE</a:t>
            </a:r>
            <a:r>
              <a:rPr lang="en-GB" sz="2000" dirty="0" smtClean="0"/>
              <a:t>?</a:t>
            </a:r>
            <a:endParaRPr lang="en-GB" sz="2000" dirty="0"/>
          </a:p>
          <a:p>
            <a:r>
              <a:rPr lang="ro-RO" sz="2000" dirty="0" smtClean="0"/>
              <a:t>Nu conferă avantaje economice</a:t>
            </a:r>
            <a:r>
              <a:rPr lang="en-GB" sz="2000" dirty="0" smtClean="0"/>
              <a:t>: </a:t>
            </a:r>
            <a:r>
              <a:rPr lang="ro-RO" sz="2000" dirty="0" smtClean="0"/>
              <a:t> toate cele 4 condiţii </a:t>
            </a:r>
            <a:r>
              <a:rPr lang="en-GB" sz="2000" dirty="0" err="1" smtClean="0"/>
              <a:t>Altmark</a:t>
            </a:r>
            <a:r>
              <a:rPr lang="en-GB" sz="2000" dirty="0" smtClean="0"/>
              <a:t> </a:t>
            </a:r>
            <a:r>
              <a:rPr lang="ro-RO" sz="2000" dirty="0" smtClean="0"/>
              <a:t>sunt îndeplinite</a:t>
            </a:r>
            <a:endParaRPr lang="en-GB" sz="2000" dirty="0" smtClean="0"/>
          </a:p>
          <a:p>
            <a:r>
              <a:rPr lang="ro-RO" sz="2000" dirty="0" smtClean="0"/>
              <a:t>Nu afectează schimburile comerciale</a:t>
            </a:r>
            <a:r>
              <a:rPr lang="en-GB" sz="2000" dirty="0" smtClean="0"/>
              <a:t>: </a:t>
            </a:r>
            <a:r>
              <a:rPr lang="en-GB" sz="2000" i="1" dirty="0" smtClean="0"/>
              <a:t>de </a:t>
            </a:r>
            <a:r>
              <a:rPr lang="en-GB" sz="2000" i="1" dirty="0" err="1" smtClean="0"/>
              <a:t>minimis</a:t>
            </a:r>
            <a:endParaRPr lang="en-GB" sz="2000" i="1" dirty="0"/>
          </a:p>
          <a:p>
            <a:pPr marL="0" indent="0">
              <a:buNone/>
            </a:pPr>
            <a:endParaRPr lang="en-GB" sz="2000" dirty="0" smtClean="0"/>
          </a:p>
          <a:p>
            <a:pPr marL="0" indent="0">
              <a:buNone/>
            </a:pPr>
            <a:r>
              <a:rPr lang="ro-RO" sz="2000" dirty="0" smtClean="0"/>
              <a:t>Dacă finanţarea respectă toate condiţiile de la </a:t>
            </a:r>
            <a:r>
              <a:rPr lang="en-GB" sz="2000" dirty="0" smtClean="0"/>
              <a:t>Art</a:t>
            </a:r>
            <a:r>
              <a:rPr lang="ro-RO" sz="2000" dirty="0" err="1" smtClean="0"/>
              <a:t>icolul</a:t>
            </a:r>
            <a:r>
              <a:rPr lang="en-GB" sz="2000" dirty="0" smtClean="0"/>
              <a:t> 107(1) TF</a:t>
            </a:r>
            <a:r>
              <a:rPr lang="ro-RO" sz="2000" dirty="0" smtClean="0"/>
              <a:t>UE</a:t>
            </a:r>
            <a:r>
              <a:rPr lang="en-GB" sz="2000" dirty="0" smtClean="0"/>
              <a:t> = </a:t>
            </a:r>
            <a:r>
              <a:rPr lang="ro-RO" sz="2000" dirty="0" smtClean="0"/>
              <a:t>Ajutor de stat</a:t>
            </a:r>
            <a:r>
              <a:rPr lang="en-US" sz="2000" dirty="0" smtClean="0"/>
              <a:t>:</a:t>
            </a:r>
            <a:r>
              <a:rPr lang="en-GB" sz="2000" dirty="0" smtClean="0"/>
              <a:t> </a:t>
            </a:r>
            <a:endParaRPr lang="en-GB" sz="2000" dirty="0"/>
          </a:p>
          <a:p>
            <a:r>
              <a:rPr lang="en-GB" sz="2000" dirty="0" err="1" smtClean="0"/>
              <a:t>Fina</a:t>
            </a:r>
            <a:r>
              <a:rPr lang="ro-RO" sz="2000" dirty="0" err="1" smtClean="0"/>
              <a:t>nţarea</a:t>
            </a:r>
            <a:r>
              <a:rPr lang="ro-RO" sz="2000" dirty="0" smtClean="0"/>
              <a:t> serviciilor publice de transport de călători</a:t>
            </a:r>
            <a:r>
              <a:rPr lang="en-GB" sz="2000" dirty="0" smtClean="0"/>
              <a:t>: c</a:t>
            </a:r>
            <a:r>
              <a:rPr lang="ro-RO" sz="2000" dirty="0" err="1" smtClean="0"/>
              <a:t>onform</a:t>
            </a:r>
            <a:r>
              <a:rPr lang="ro-RO" sz="2000" dirty="0" smtClean="0"/>
              <a:t> Regulamentului </a:t>
            </a:r>
            <a:r>
              <a:rPr lang="en-GB" sz="2000" dirty="0" smtClean="0"/>
              <a:t>1370/2007</a:t>
            </a:r>
            <a:r>
              <a:rPr lang="ro-RO" sz="2000" dirty="0" smtClean="0"/>
              <a:t>, scutită de notificare</a:t>
            </a:r>
            <a:endParaRPr lang="en-GB" sz="2000" dirty="0" smtClean="0"/>
          </a:p>
          <a:p>
            <a:pPr marL="400050" lvl="1" indent="0">
              <a:buNone/>
            </a:pPr>
            <a:r>
              <a:rPr lang="fr-BE" sz="2000" dirty="0" smtClean="0"/>
              <a:t>(in</a:t>
            </a:r>
            <a:r>
              <a:rPr lang="ro-RO" sz="2000" dirty="0" err="1" smtClean="0"/>
              <a:t>vestiţiile</a:t>
            </a:r>
            <a:r>
              <a:rPr lang="ro-RO" sz="2000" dirty="0" smtClean="0"/>
              <a:t> în echipamente necesare îndeplinirii cerinţelor, respectiv în  material rulant, intră în sfera de aplicabilitate a Regulamentului</a:t>
            </a:r>
            <a:r>
              <a:rPr lang="fr-BE" sz="2000" dirty="0" smtClean="0"/>
              <a:t>)</a:t>
            </a:r>
            <a:endParaRPr lang="en-GB" sz="2000" dirty="0"/>
          </a:p>
          <a:p>
            <a:pPr marL="0" indent="0">
              <a:buNone/>
            </a:pPr>
            <a:r>
              <a:rPr lang="ro-RO" sz="2000" dirty="0" smtClean="0"/>
              <a:t>sau</a:t>
            </a:r>
            <a:endParaRPr lang="en-GB" sz="2000" dirty="0"/>
          </a:p>
          <a:p>
            <a:r>
              <a:rPr lang="en-GB" sz="2000" dirty="0" smtClean="0"/>
              <a:t>F</a:t>
            </a:r>
            <a:r>
              <a:rPr lang="ro-RO" sz="2000" dirty="0" err="1" smtClean="0"/>
              <a:t>inanţarea</a:t>
            </a:r>
            <a:r>
              <a:rPr lang="ro-RO" sz="2000" dirty="0" smtClean="0"/>
              <a:t> serviciilor publice de transport, care nu intră în sfera de aplicabilitate a Regulamentului</a:t>
            </a:r>
            <a:r>
              <a:rPr lang="en-GB" sz="2000" dirty="0" smtClean="0"/>
              <a:t>: no</a:t>
            </a:r>
            <a:r>
              <a:rPr lang="ro-RO" sz="2000" dirty="0" err="1" smtClean="0"/>
              <a:t>tificarea</a:t>
            </a:r>
            <a:r>
              <a:rPr lang="ro-RO" sz="2000" dirty="0" smtClean="0"/>
              <a:t> este obligatorie şi compatibilitatea se evaluează în temeiul </a:t>
            </a:r>
            <a:r>
              <a:rPr lang="en-GB" sz="2000" dirty="0" smtClean="0"/>
              <a:t>Art. </a:t>
            </a:r>
            <a:r>
              <a:rPr lang="en-GB" sz="2000" dirty="0"/>
              <a:t>93 </a:t>
            </a:r>
            <a:r>
              <a:rPr lang="ro-RO" sz="2000" dirty="0" smtClean="0"/>
              <a:t>sau</a:t>
            </a:r>
            <a:r>
              <a:rPr lang="en-GB" sz="2000" dirty="0" smtClean="0"/>
              <a:t> Art. </a:t>
            </a:r>
            <a:r>
              <a:rPr lang="en-GB" sz="2000" dirty="0"/>
              <a:t>107(3)(c</a:t>
            </a:r>
            <a:r>
              <a:rPr lang="en-GB" sz="2000" dirty="0" smtClean="0"/>
              <a:t>) TF</a:t>
            </a:r>
            <a:r>
              <a:rPr lang="ro-RO" sz="2000" dirty="0" smtClean="0"/>
              <a:t>UE</a:t>
            </a:r>
            <a:endParaRPr lang="en-GB" sz="2000" dirty="0" smtClean="0"/>
          </a:p>
          <a:p>
            <a:pPr marL="0" indent="0">
              <a:buNone/>
            </a:pPr>
            <a:r>
              <a:rPr lang="fr-BE" sz="2000" dirty="0" smtClean="0"/>
              <a:t>	</a:t>
            </a:r>
            <a:endParaRPr lang="en-GB" sz="2000" dirty="0"/>
          </a:p>
          <a:p>
            <a:endParaRPr lang="en-GB" sz="2000" dirty="0"/>
          </a:p>
        </p:txBody>
      </p:sp>
      <p:sp>
        <p:nvSpPr>
          <p:cNvPr id="10242" name="Slide Number Placeholder 3"/>
          <p:cNvSpPr>
            <a:spLocks noGrp="1"/>
          </p:cNvSpPr>
          <p:nvPr>
            <p:ph type="sldNum" sz="quarter" idx="10"/>
          </p:nvPr>
        </p:nvSpPr>
        <p:spPr>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eaLnBrk="1" hangingPunct="1"/>
            <a:fld id="{463CD51F-A4B4-4999-8057-86C221BB2452}" type="slidenum">
              <a:rPr lang="en-GB" altLang="en-US" sz="900" smtClean="0">
                <a:solidFill>
                  <a:schemeClr val="bg1"/>
                </a:solidFill>
                <a:latin typeface="Verdana" pitchFamily="34" charset="0"/>
              </a:rPr>
              <a:pPr algn="l" eaLnBrk="1" hangingPunct="1"/>
              <a:t>10</a:t>
            </a:fld>
            <a:endParaRPr lang="en-GB" altLang="en-US" sz="900" smtClean="0">
              <a:solidFill>
                <a:schemeClr val="bg1"/>
              </a:solidFill>
              <a:latin typeface="Verdana" pitchFamily="34" charset="0"/>
            </a:endParaRPr>
          </a:p>
        </p:txBody>
      </p:sp>
      <p:sp>
        <p:nvSpPr>
          <p:cNvPr id="10244" name="Rectangle 221"/>
          <p:cNvSpPr>
            <a:spLocks noChangeArrowheads="1"/>
          </p:cNvSpPr>
          <p:nvPr/>
        </p:nvSpPr>
        <p:spPr bwMode="auto">
          <a:xfrm>
            <a:off x="-107950" y="4470400"/>
            <a:ext cx="1841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Tree>
    <p:extLst>
      <p:ext uri="{BB962C8B-B14F-4D97-AF65-F5344CB8AC3E}">
        <p14:creationId xmlns:p14="http://schemas.microsoft.com/office/powerpoint/2010/main" xmlns="" val="39829305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1000"/>
                                        <p:tgtEl>
                                          <p:spTgt spid="2">
                                            <p:txEl>
                                              <p:pRg st="4" end="4"/>
                                            </p:txEl>
                                          </p:spTgt>
                                        </p:tgtEl>
                                      </p:cBhvr>
                                    </p:animEffect>
                                    <p:anim calcmode="lin" valueType="num">
                                      <p:cBhvr>
                                        <p:cTn id="2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1000"/>
                                        <p:tgtEl>
                                          <p:spTgt spid="2">
                                            <p:txEl>
                                              <p:pRg st="5" end="5"/>
                                            </p:txEl>
                                          </p:spTgt>
                                        </p:tgtEl>
                                      </p:cBhvr>
                                    </p:animEffect>
                                    <p:anim calcmode="lin" valueType="num">
                                      <p:cBhvr>
                                        <p:cTn id="3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1000"/>
                                        <p:tgtEl>
                                          <p:spTgt spid="2">
                                            <p:txEl>
                                              <p:pRg st="6" end="6"/>
                                            </p:txEl>
                                          </p:spTgt>
                                        </p:tgtEl>
                                      </p:cBhvr>
                                    </p:animEffect>
                                    <p:anim calcmode="lin" valueType="num">
                                      <p:cBhvr>
                                        <p:cTn id="4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1000"/>
                                        <p:tgtEl>
                                          <p:spTgt spid="2">
                                            <p:txEl>
                                              <p:pRg st="7" end="7"/>
                                            </p:txEl>
                                          </p:spTgt>
                                        </p:tgtEl>
                                      </p:cBhvr>
                                    </p:animEffect>
                                    <p:anim calcmode="lin" valueType="num">
                                      <p:cBhvr>
                                        <p:cTn id="4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Effect transition="in" filter="fade">
                                      <p:cBhvr>
                                        <p:cTn id="54" dur="1000"/>
                                        <p:tgtEl>
                                          <p:spTgt spid="2">
                                            <p:txEl>
                                              <p:pRg st="8" end="8"/>
                                            </p:txEl>
                                          </p:spTgt>
                                        </p:tgtEl>
                                      </p:cBhvr>
                                    </p:animEffect>
                                    <p:anim calcmode="lin" valueType="num">
                                      <p:cBhvr>
                                        <p:cTn id="55"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Effect transition="in" filter="fade">
                                      <p:cBhvr>
                                        <p:cTn id="61" dur="1000"/>
                                        <p:tgtEl>
                                          <p:spTgt spid="2">
                                            <p:txEl>
                                              <p:pRg st="9" end="9"/>
                                            </p:txEl>
                                          </p:spTgt>
                                        </p:tgtEl>
                                      </p:cBhvr>
                                    </p:animEffect>
                                    <p:anim calcmode="lin" valueType="num">
                                      <p:cBhvr>
                                        <p:cTn id="6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63"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777875"/>
          </a:xfrm>
        </p:spPr>
        <p:txBody>
          <a:bodyPr/>
          <a:lstStyle/>
          <a:p>
            <a:pPr eaLnBrk="1" hangingPunct="1"/>
            <a:r>
              <a:rPr lang="fr-BE" altLang="en-US" sz="3200" b="1" dirty="0" smtClean="0"/>
              <a:t>Conclu</a:t>
            </a:r>
            <a:r>
              <a:rPr lang="ro-RO" altLang="en-US" sz="3200" b="1" dirty="0" smtClean="0"/>
              <a:t>zii</a:t>
            </a:r>
            <a:endParaRPr lang="en-GB" altLang="en-US" sz="3200" b="1" dirty="0" smtClean="0"/>
          </a:p>
        </p:txBody>
      </p:sp>
      <p:sp>
        <p:nvSpPr>
          <p:cNvPr id="11267" name="Rectangle 3"/>
          <p:cNvSpPr>
            <a:spLocks noGrp="1" noChangeArrowheads="1"/>
          </p:cNvSpPr>
          <p:nvPr>
            <p:ph type="body" idx="1"/>
          </p:nvPr>
        </p:nvSpPr>
        <p:spPr>
          <a:xfrm>
            <a:off x="304800" y="762000"/>
            <a:ext cx="8351838" cy="5791200"/>
          </a:xfrm>
        </p:spPr>
        <p:txBody>
          <a:bodyPr/>
          <a:lstStyle/>
          <a:p>
            <a:pPr algn="just" eaLnBrk="1" hangingPunct="1">
              <a:lnSpc>
                <a:spcPct val="80000"/>
              </a:lnSpc>
            </a:pPr>
            <a:endParaRPr lang="fr-BE" altLang="en-US" sz="2400" dirty="0" smtClean="0"/>
          </a:p>
          <a:p>
            <a:pPr algn="just" eaLnBrk="1" hangingPunct="1">
              <a:lnSpc>
                <a:spcPct val="80000"/>
              </a:lnSpc>
            </a:pPr>
            <a:r>
              <a:rPr lang="fr-BE" altLang="en-US" sz="2400" dirty="0" smtClean="0"/>
              <a:t>F</a:t>
            </a:r>
            <a:r>
              <a:rPr lang="ro-RO" altLang="en-US" sz="2400" dirty="0" err="1" smtClean="0"/>
              <a:t>inanţarea</a:t>
            </a:r>
            <a:r>
              <a:rPr lang="ro-RO" altLang="en-US" sz="2400" dirty="0" smtClean="0"/>
              <a:t> serviciilor publice de transport se supune normelor privitoare la Ajutoarele de stat</a:t>
            </a:r>
            <a:endParaRPr lang="fr-BE" altLang="en-US" sz="2400" dirty="0" smtClean="0"/>
          </a:p>
          <a:p>
            <a:pPr algn="just" eaLnBrk="1" hangingPunct="1">
              <a:lnSpc>
                <a:spcPct val="80000"/>
              </a:lnSpc>
            </a:pPr>
            <a:endParaRPr lang="fr-BE" altLang="en-US" sz="2400" dirty="0" smtClean="0"/>
          </a:p>
          <a:p>
            <a:pPr algn="just" eaLnBrk="1" hangingPunct="1">
              <a:lnSpc>
                <a:spcPct val="80000"/>
              </a:lnSpc>
            </a:pPr>
            <a:r>
              <a:rPr lang="ro-RO" altLang="en-US" sz="2400" dirty="0" smtClean="0"/>
              <a:t>La elaborarea cererii de finanţare, verificaţi </a:t>
            </a:r>
            <a:r>
              <a:rPr lang="ro-RO" altLang="en-US" sz="2400" dirty="0" smtClean="0">
                <a:solidFill>
                  <a:srgbClr val="FF0000"/>
                </a:solidFill>
              </a:rPr>
              <a:t>dacă sunt îndeplinite condiţiile </a:t>
            </a:r>
            <a:r>
              <a:rPr lang="fr-BE" altLang="en-US" sz="2400" dirty="0" smtClean="0">
                <a:solidFill>
                  <a:srgbClr val="FF0000"/>
                </a:solidFill>
              </a:rPr>
              <a:t>Altmark </a:t>
            </a:r>
            <a:r>
              <a:rPr lang="ro-RO" altLang="en-US" sz="2400" dirty="0" smtClean="0">
                <a:solidFill>
                  <a:srgbClr val="FF0000"/>
                </a:solidFill>
              </a:rPr>
              <a:t>sau</a:t>
            </a:r>
            <a:r>
              <a:rPr lang="fr-BE" altLang="en-US" sz="2400" dirty="0" smtClean="0"/>
              <a:t> </a:t>
            </a:r>
            <a:r>
              <a:rPr lang="ro-RO" altLang="en-US" sz="2400" dirty="0" smtClean="0"/>
              <a:t>dacă finanţarea intră în categoria ajutoarelor </a:t>
            </a:r>
            <a:r>
              <a:rPr lang="fr-BE" altLang="en-US" sz="2400" i="1" dirty="0" smtClean="0">
                <a:solidFill>
                  <a:srgbClr val="FF0000"/>
                </a:solidFill>
              </a:rPr>
              <a:t>de minimis</a:t>
            </a:r>
          </a:p>
          <a:p>
            <a:pPr algn="just" eaLnBrk="1" hangingPunct="1">
              <a:lnSpc>
                <a:spcPct val="80000"/>
              </a:lnSpc>
              <a:buFont typeface="Wingdings" pitchFamily="2" charset="2"/>
              <a:buNone/>
            </a:pPr>
            <a:endParaRPr lang="fr-BE" altLang="en-US" sz="2400" dirty="0" smtClean="0"/>
          </a:p>
          <a:p>
            <a:pPr algn="just" eaLnBrk="1" hangingPunct="1">
              <a:lnSpc>
                <a:spcPct val="80000"/>
              </a:lnSpc>
            </a:pPr>
            <a:r>
              <a:rPr lang="ro-RO" altLang="en-US" sz="2400" dirty="0" smtClean="0"/>
              <a:t>Dacă nu este vorba de condiţii </a:t>
            </a:r>
            <a:r>
              <a:rPr lang="fr-BE" altLang="en-US" sz="2400" dirty="0" smtClean="0"/>
              <a:t>Altmark </a:t>
            </a:r>
            <a:r>
              <a:rPr lang="ro-RO" altLang="en-US" sz="2400" dirty="0" smtClean="0"/>
              <a:t>şi nici de ajutor</a:t>
            </a:r>
            <a:r>
              <a:rPr lang="fr-BE" altLang="en-US" sz="2400" dirty="0" smtClean="0"/>
              <a:t> </a:t>
            </a:r>
            <a:r>
              <a:rPr lang="fr-BE" altLang="en-US" sz="2400" i="1" dirty="0" smtClean="0"/>
              <a:t>de minimis</a:t>
            </a:r>
            <a:r>
              <a:rPr lang="fr-BE" altLang="en-US" sz="2400" dirty="0" smtClean="0"/>
              <a:t>, </a:t>
            </a:r>
            <a:r>
              <a:rPr lang="ro-RO" altLang="en-US" sz="2400" dirty="0" smtClean="0"/>
              <a:t>este recomandabil să structuraţi finanţarea serviciilor publice de transport de călători </a:t>
            </a:r>
            <a:r>
              <a:rPr lang="ro-RO" altLang="en-US" sz="2400" dirty="0" smtClean="0">
                <a:solidFill>
                  <a:srgbClr val="FF0000"/>
                </a:solidFill>
              </a:rPr>
              <a:t>în conformitate cu prevederile Regulamentului </a:t>
            </a:r>
            <a:r>
              <a:rPr lang="en-US" altLang="en-US" sz="2400" dirty="0" smtClean="0">
                <a:solidFill>
                  <a:srgbClr val="FF0000"/>
                </a:solidFill>
              </a:rPr>
              <a:t>(CE) Nr.</a:t>
            </a:r>
            <a:r>
              <a:rPr lang="fr-BE" altLang="en-US" sz="2400" dirty="0" smtClean="0">
                <a:solidFill>
                  <a:srgbClr val="FF0000"/>
                </a:solidFill>
              </a:rPr>
              <a:t>1370/2007</a:t>
            </a:r>
            <a:r>
              <a:rPr lang="ro-RO" altLang="en-US" sz="2400" dirty="0" smtClean="0">
                <a:solidFill>
                  <a:srgbClr val="FF0000"/>
                </a:solidFill>
              </a:rPr>
              <a:t>,</a:t>
            </a:r>
            <a:r>
              <a:rPr lang="fr-BE" altLang="en-US" sz="2400" dirty="0" smtClean="0">
                <a:solidFill>
                  <a:srgbClr val="FF0000"/>
                </a:solidFill>
              </a:rPr>
              <a:t> </a:t>
            </a:r>
            <a:r>
              <a:rPr lang="fr-BE" altLang="en-US" sz="2400" dirty="0" smtClean="0">
                <a:solidFill>
                  <a:srgbClr val="1B1290"/>
                </a:solidFill>
              </a:rPr>
              <a:t>pentru  </a:t>
            </a:r>
            <a:r>
              <a:rPr lang="fr-BE" altLang="en-US" sz="2400" dirty="0" smtClean="0">
                <a:solidFill>
                  <a:srgbClr val="FF0000"/>
                </a:solidFill>
              </a:rPr>
              <a:t>a evita notificarea</a:t>
            </a:r>
          </a:p>
          <a:p>
            <a:pPr marL="0" indent="0" algn="just" eaLnBrk="1" hangingPunct="1">
              <a:lnSpc>
                <a:spcPct val="80000"/>
              </a:lnSpc>
              <a:buNone/>
            </a:pPr>
            <a:endParaRPr lang="fr-BE" altLang="en-US" sz="2400" dirty="0"/>
          </a:p>
          <a:p>
            <a:pPr algn="just" eaLnBrk="1" hangingPunct="1">
              <a:lnSpc>
                <a:spcPct val="80000"/>
              </a:lnSpc>
            </a:pPr>
            <a:r>
              <a:rPr lang="fr-BE" altLang="en-US" sz="2400" dirty="0" smtClean="0"/>
              <a:t>Finan</a:t>
            </a:r>
            <a:r>
              <a:rPr lang="ro-RO" altLang="en-US" sz="2400" dirty="0" err="1" smtClean="0"/>
              <a:t>ţarea</a:t>
            </a:r>
            <a:r>
              <a:rPr lang="ro-RO" altLang="en-US" sz="2400" dirty="0" smtClean="0"/>
              <a:t> care nu intră în sfera de aplicabilitate a Regulamentului </a:t>
            </a:r>
            <a:r>
              <a:rPr lang="en-US" altLang="en-US" sz="2400" dirty="0" smtClean="0"/>
              <a:t>(CE) Nr. </a:t>
            </a:r>
            <a:r>
              <a:rPr lang="fr-BE" altLang="en-US" sz="2400" dirty="0" smtClean="0"/>
              <a:t>1370/2007 </a:t>
            </a:r>
            <a:r>
              <a:rPr lang="ro-RO" altLang="en-US" sz="2400" dirty="0" smtClean="0"/>
              <a:t>presupune </a:t>
            </a:r>
            <a:r>
              <a:rPr lang="fr-BE" altLang="en-US" sz="2400" dirty="0" smtClean="0"/>
              <a:t>notificare </a:t>
            </a:r>
            <a:r>
              <a:rPr lang="ro-RO" altLang="en-US" sz="2400" dirty="0" smtClean="0"/>
              <a:t>şi va fi evaluată în conformitate cu </a:t>
            </a:r>
            <a:r>
              <a:rPr lang="fr-BE" altLang="en-US" sz="2400" dirty="0" smtClean="0"/>
              <a:t>Art. 93 </a:t>
            </a:r>
            <a:r>
              <a:rPr lang="ro-RO" altLang="en-US" sz="2400" dirty="0" smtClean="0"/>
              <a:t>sau </a:t>
            </a:r>
            <a:r>
              <a:rPr lang="fr-BE" altLang="en-US" sz="2400" dirty="0" smtClean="0"/>
              <a:t>Art. 107(3)(c) </a:t>
            </a:r>
            <a:r>
              <a:rPr lang="ro-RO" altLang="en-US" sz="2400" dirty="0" smtClean="0"/>
              <a:t>din </a:t>
            </a:r>
            <a:r>
              <a:rPr lang="fr-BE" altLang="en-US" sz="2400" dirty="0" smtClean="0"/>
              <a:t>TF</a:t>
            </a:r>
            <a:r>
              <a:rPr lang="ro-RO" altLang="en-US" sz="2400" dirty="0" smtClean="0"/>
              <a:t>UE</a:t>
            </a:r>
            <a:endParaRPr lang="fr-BE" altLang="en-US" sz="2400" dirty="0" smtClean="0"/>
          </a:p>
        </p:txBody>
      </p:sp>
      <p:sp>
        <p:nvSpPr>
          <p:cNvPr id="11268" name="Slide Number Placeholder 3"/>
          <p:cNvSpPr txBox="1">
            <a:spLocks noGrp="1"/>
          </p:cNvSpPr>
          <p:nvPr/>
        </p:nvSpPr>
        <p:spPr bwMode="auto">
          <a:xfrm>
            <a:off x="7239000" y="6677025"/>
            <a:ext cx="1905000"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0D4B9B25-02E8-49DE-B8BB-680C9F4C8886}" type="slidenum">
              <a:rPr lang="en-GB" altLang="en-US" sz="900">
                <a:solidFill>
                  <a:schemeClr val="bg1"/>
                </a:solidFill>
                <a:latin typeface="Verdana" pitchFamily="34" charset="0"/>
                <a:cs typeface="Times New Roman" pitchFamily="18" charset="0"/>
              </a:rPr>
              <a:pPr algn="r" eaLnBrk="1" hangingPunct="1"/>
              <a:t>11</a:t>
            </a:fld>
            <a:endParaRPr lang="en-GB" altLang="en-US" sz="900">
              <a:solidFill>
                <a:schemeClr val="bg1"/>
              </a:solidFill>
              <a:latin typeface="Verdana" pitchFamily="34" charset="0"/>
              <a:cs typeface="Times New Roman" pitchFamily="18" charset="0"/>
            </a:endParaRPr>
          </a:p>
        </p:txBody>
      </p:sp>
    </p:spTree>
    <p:extLst>
      <p:ext uri="{BB962C8B-B14F-4D97-AF65-F5344CB8AC3E}">
        <p14:creationId xmlns:p14="http://schemas.microsoft.com/office/powerpoint/2010/main" xmlns="" val="4436875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ro-RO" sz="4000" b="1" dirty="0" smtClean="0"/>
              <a:t>Vă mulţumim pentru atenţie!</a:t>
            </a:r>
            <a:endParaRPr lang="en-GB" sz="4000" b="1" dirty="0"/>
          </a:p>
        </p:txBody>
      </p:sp>
      <p:sp>
        <p:nvSpPr>
          <p:cNvPr id="6" name="Subtitle 5"/>
          <p:cNvSpPr>
            <a:spLocks noGrp="1"/>
          </p:cNvSpPr>
          <p:nvPr>
            <p:ph type="subTitle" idx="1"/>
          </p:nvPr>
        </p:nvSpPr>
        <p:spPr>
          <a:xfrm>
            <a:off x="1371600" y="3886200"/>
            <a:ext cx="6400800" cy="2639144"/>
          </a:xfrm>
        </p:spPr>
        <p:txBody>
          <a:bodyPr/>
          <a:lstStyle/>
          <a:p>
            <a:r>
              <a:rPr lang="ro-RO" sz="2000" dirty="0" smtClean="0"/>
              <a:t>Pentru întrebări suplimentare despre această prezentare, vă rugăm să luaţi legătura cu</a:t>
            </a:r>
            <a:r>
              <a:rPr lang="fr-BE" sz="2000" dirty="0" smtClean="0"/>
              <a:t>:</a:t>
            </a:r>
          </a:p>
          <a:p>
            <a:pPr marL="342900" indent="-342900">
              <a:defRPr/>
            </a:pPr>
            <a:r>
              <a:rPr lang="en-GB" sz="2000" dirty="0" smtClean="0">
                <a:latin typeface="Arial" charset="0"/>
                <a:cs typeface="Times New Roman" pitchFamily="16" charset="0"/>
              </a:rPr>
              <a:t>Federica Martin</a:t>
            </a:r>
          </a:p>
          <a:p>
            <a:pPr marL="342900" indent="-342900">
              <a:defRPr/>
            </a:pPr>
            <a:r>
              <a:rPr lang="en-GB" sz="2000" dirty="0" smtClean="0">
                <a:latin typeface="Arial" charset="0"/>
                <a:cs typeface="Times New Roman" pitchFamily="16" charset="0"/>
              </a:rPr>
              <a:t>European </a:t>
            </a:r>
            <a:r>
              <a:rPr lang="en-GB" sz="2000" dirty="0">
                <a:latin typeface="Arial" charset="0"/>
                <a:cs typeface="Times New Roman" pitchFamily="16" charset="0"/>
              </a:rPr>
              <a:t>Investment Bank</a:t>
            </a:r>
          </a:p>
          <a:p>
            <a:pPr marL="342900" indent="-342900">
              <a:defRPr/>
            </a:pPr>
            <a:r>
              <a:rPr lang="en-GB" sz="2000" dirty="0">
                <a:latin typeface="Arial" charset="0"/>
                <a:cs typeface="Times New Roman" pitchFamily="16" charset="0"/>
              </a:rPr>
              <a:t>JASPERS Networking and Competence </a:t>
            </a:r>
            <a:r>
              <a:rPr lang="en-GB" sz="2000" dirty="0" smtClean="0">
                <a:latin typeface="Arial" charset="0"/>
                <a:cs typeface="Times New Roman" pitchFamily="16" charset="0"/>
              </a:rPr>
              <a:t>Centre</a:t>
            </a:r>
            <a:endParaRPr lang="fr-BE" sz="2000" dirty="0" smtClean="0"/>
          </a:p>
          <a:p>
            <a:r>
              <a:rPr lang="fr-BE" sz="2000" dirty="0" smtClean="0">
                <a:hlinkClick r:id="rId2"/>
              </a:rPr>
              <a:t>f.martin@eib.org</a:t>
            </a:r>
            <a:endParaRPr lang="fr-BE" sz="2000" dirty="0" smtClean="0"/>
          </a:p>
          <a:p>
            <a:endParaRPr lang="en-GB" sz="2000"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12</a:t>
            </a:fld>
            <a:endParaRPr lang="en-GB"/>
          </a:p>
        </p:txBody>
      </p:sp>
    </p:spTree>
    <p:extLst>
      <p:ext uri="{BB962C8B-B14F-4D97-AF65-F5344CB8AC3E}">
        <p14:creationId xmlns:p14="http://schemas.microsoft.com/office/powerpoint/2010/main" xmlns="" val="262984599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373688"/>
            <a:ext cx="9144000" cy="135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18869655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706437"/>
          </a:xfrm>
        </p:spPr>
        <p:txBody>
          <a:bodyPr/>
          <a:lstStyle/>
          <a:p>
            <a:pPr eaLnBrk="1" hangingPunct="1"/>
            <a:r>
              <a:rPr lang="ro-RO" altLang="en-US" sz="4000" b="1" dirty="0" smtClean="0"/>
              <a:t>Introducere</a:t>
            </a:r>
            <a:endParaRPr lang="en-GB" altLang="en-US" sz="4000" b="1" dirty="0" smtClean="0"/>
          </a:p>
        </p:txBody>
      </p:sp>
      <p:sp>
        <p:nvSpPr>
          <p:cNvPr id="10243" name="Rectangle 3"/>
          <p:cNvSpPr>
            <a:spLocks noGrp="1" noChangeArrowheads="1"/>
          </p:cNvSpPr>
          <p:nvPr>
            <p:ph type="body" idx="1"/>
          </p:nvPr>
        </p:nvSpPr>
        <p:spPr>
          <a:xfrm>
            <a:off x="381000" y="1052513"/>
            <a:ext cx="8382000" cy="5348287"/>
          </a:xfrm>
        </p:spPr>
        <p:txBody>
          <a:bodyPr/>
          <a:lstStyle/>
          <a:p>
            <a:r>
              <a:rPr lang="ro-RO" sz="2400" dirty="0" smtClean="0"/>
              <a:t>Ajutoarele de stat</a:t>
            </a:r>
            <a:r>
              <a:rPr lang="en-GB" sz="2400" dirty="0" smtClean="0"/>
              <a:t> – </a:t>
            </a:r>
            <a:r>
              <a:rPr lang="ro-RO" sz="2400" dirty="0" smtClean="0"/>
              <a:t>Legislaţie primară</a:t>
            </a:r>
            <a:endParaRPr lang="en-GB" sz="2400" dirty="0" smtClean="0"/>
          </a:p>
          <a:p>
            <a:pPr marL="0" indent="0">
              <a:buNone/>
            </a:pPr>
            <a:endParaRPr lang="en-GB" sz="2400" dirty="0"/>
          </a:p>
          <a:p>
            <a:r>
              <a:rPr lang="ro-RO" sz="2400" dirty="0" smtClean="0"/>
              <a:t>Ajutoarele de stat </a:t>
            </a:r>
            <a:r>
              <a:rPr lang="en-GB" sz="2400" dirty="0" smtClean="0"/>
              <a:t>– </a:t>
            </a:r>
            <a:r>
              <a:rPr lang="ro-RO" sz="2400" dirty="0" smtClean="0"/>
              <a:t>Legislaţie secundară</a:t>
            </a:r>
            <a:endParaRPr lang="en-GB" sz="2400" dirty="0" smtClean="0"/>
          </a:p>
          <a:p>
            <a:endParaRPr lang="fr-BE" sz="2400" dirty="0"/>
          </a:p>
          <a:p>
            <a:r>
              <a:rPr lang="ro-RO" sz="2400" dirty="0" smtClean="0"/>
              <a:t>Ajutoarele de stat </a:t>
            </a:r>
            <a:r>
              <a:rPr lang="fr-BE" sz="2400" dirty="0" smtClean="0"/>
              <a:t>– </a:t>
            </a:r>
            <a:r>
              <a:rPr lang="ro-RO" sz="2400" dirty="0" smtClean="0"/>
              <a:t>Legislaţie secundară</a:t>
            </a:r>
            <a:r>
              <a:rPr lang="fr-BE" sz="2400" dirty="0" smtClean="0"/>
              <a:t>, Reg</a:t>
            </a:r>
            <a:r>
              <a:rPr lang="ro-RO" sz="2400" dirty="0" smtClean="0"/>
              <a:t>.</a:t>
            </a:r>
            <a:r>
              <a:rPr lang="fr-BE" sz="2400" dirty="0" smtClean="0"/>
              <a:t> 1370/2007</a:t>
            </a:r>
          </a:p>
          <a:p>
            <a:pPr marL="0" indent="0">
              <a:buNone/>
            </a:pPr>
            <a:endParaRPr lang="fr-BE" sz="2400" dirty="0" smtClean="0"/>
          </a:p>
          <a:p>
            <a:r>
              <a:rPr lang="ro-RO" sz="2400" dirty="0" smtClean="0"/>
              <a:t>Ajutoarele de stat </a:t>
            </a:r>
            <a:r>
              <a:rPr lang="fr-BE" sz="2400" dirty="0" smtClean="0"/>
              <a:t>– </a:t>
            </a:r>
            <a:r>
              <a:rPr lang="ro-RO" sz="2400" dirty="0" smtClean="0"/>
              <a:t>Legislaţie secundară, </a:t>
            </a:r>
            <a:r>
              <a:rPr lang="fr-BE" sz="2400" dirty="0" smtClean="0"/>
              <a:t>Altmark</a:t>
            </a:r>
          </a:p>
          <a:p>
            <a:pPr marL="0" indent="0">
              <a:buNone/>
            </a:pPr>
            <a:endParaRPr lang="en-GB" sz="2400" dirty="0"/>
          </a:p>
          <a:p>
            <a:r>
              <a:rPr lang="ro-RO" sz="2400" dirty="0" smtClean="0"/>
              <a:t>Ajutoarele de stat în practică</a:t>
            </a:r>
            <a:endParaRPr lang="en-GB" sz="2400" dirty="0" smtClean="0"/>
          </a:p>
          <a:p>
            <a:pPr marL="0" indent="0">
              <a:buNone/>
            </a:pPr>
            <a:endParaRPr lang="en-GB" sz="2400" dirty="0"/>
          </a:p>
          <a:p>
            <a:r>
              <a:rPr lang="en-GB" sz="2400" dirty="0" err="1" smtClean="0"/>
              <a:t>Conc</a:t>
            </a:r>
            <a:r>
              <a:rPr lang="ro-RO" sz="2400" dirty="0" smtClean="0"/>
              <a:t>luzii</a:t>
            </a:r>
            <a:endParaRPr lang="en-GB" sz="2400" dirty="0"/>
          </a:p>
          <a:p>
            <a:pPr marL="0" indent="0" eaLnBrk="1" hangingPunct="1">
              <a:lnSpc>
                <a:spcPct val="90000"/>
              </a:lnSpc>
              <a:buNone/>
              <a:defRPr/>
            </a:pPr>
            <a:endParaRPr lang="en-GB" sz="2400" dirty="0" smtClean="0"/>
          </a:p>
        </p:txBody>
      </p:sp>
      <p:sp>
        <p:nvSpPr>
          <p:cNvPr id="4100" name="Slide Number Placeholder 3"/>
          <p:cNvSpPr txBox="1">
            <a:spLocks noGrp="1"/>
          </p:cNvSpPr>
          <p:nvPr/>
        </p:nvSpPr>
        <p:spPr bwMode="auto">
          <a:xfrm>
            <a:off x="7239000" y="6677025"/>
            <a:ext cx="1905000"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1752E6A4-364E-4405-8213-0E49D6DE84FF}" type="slidenum">
              <a:rPr lang="en-GB" altLang="en-US" sz="900">
                <a:solidFill>
                  <a:schemeClr val="bg1"/>
                </a:solidFill>
                <a:latin typeface="Verdana" pitchFamily="34" charset="0"/>
                <a:cs typeface="Times New Roman" pitchFamily="18" charset="0"/>
              </a:rPr>
              <a:pPr algn="r" eaLnBrk="1" hangingPunct="1"/>
              <a:t>2</a:t>
            </a:fld>
            <a:endParaRPr lang="en-GB" altLang="en-US" sz="900">
              <a:solidFill>
                <a:schemeClr val="bg1"/>
              </a:solidFill>
              <a:latin typeface="Verdana" pitchFamily="34" charset="0"/>
              <a:cs typeface="Times New Roman" pitchFamily="18" charset="0"/>
            </a:endParaRPr>
          </a:p>
        </p:txBody>
      </p:sp>
    </p:spTree>
    <p:extLst>
      <p:ext uri="{BB962C8B-B14F-4D97-AF65-F5344CB8AC3E}">
        <p14:creationId xmlns:p14="http://schemas.microsoft.com/office/powerpoint/2010/main" xmlns="" val="297087127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ro-RO" sz="3200" b="1" dirty="0" smtClean="0"/>
              <a:t>Ajutoarele de stat </a:t>
            </a:r>
            <a:r>
              <a:rPr lang="en-US" sz="3200" b="1" dirty="0" smtClean="0"/>
              <a:t>– </a:t>
            </a:r>
            <a:r>
              <a:rPr lang="ro-RO" sz="3200" b="1" dirty="0" err="1" smtClean="0"/>
              <a:t>L</a:t>
            </a:r>
            <a:r>
              <a:rPr lang="en-US" sz="3200" b="1" dirty="0" err="1" smtClean="0"/>
              <a:t>egisla</a:t>
            </a:r>
            <a:r>
              <a:rPr lang="ro-RO" sz="3200" b="1" dirty="0" smtClean="0"/>
              <a:t>ţie primară</a:t>
            </a:r>
            <a:r>
              <a:rPr lang="en-GB" sz="3200" dirty="0"/>
              <a:t/>
            </a:r>
            <a:br>
              <a:rPr lang="en-GB" sz="3200" dirty="0"/>
            </a:br>
            <a:endParaRPr lang="en-GB" sz="3200" dirty="0"/>
          </a:p>
        </p:txBody>
      </p:sp>
      <p:sp>
        <p:nvSpPr>
          <p:cNvPr id="3" name="Content Placeholder 2"/>
          <p:cNvSpPr>
            <a:spLocks noGrp="1"/>
          </p:cNvSpPr>
          <p:nvPr>
            <p:ph idx="1"/>
          </p:nvPr>
        </p:nvSpPr>
        <p:spPr>
          <a:xfrm>
            <a:off x="539552" y="1124744"/>
            <a:ext cx="7840960" cy="5256584"/>
          </a:xfrm>
        </p:spPr>
        <p:txBody>
          <a:bodyPr/>
          <a:lstStyle/>
          <a:p>
            <a:pPr marL="0" indent="0">
              <a:buNone/>
            </a:pPr>
            <a:r>
              <a:rPr lang="en-GB" sz="2000" b="1" dirty="0" err="1" smtClean="0">
                <a:solidFill>
                  <a:srgbClr val="FF0000"/>
                </a:solidFill>
              </a:rPr>
              <a:t>Ar</a:t>
            </a:r>
            <a:r>
              <a:rPr lang="ro-RO" sz="2000" b="1" dirty="0" err="1" smtClean="0">
                <a:solidFill>
                  <a:srgbClr val="FF0000"/>
                </a:solidFill>
              </a:rPr>
              <a:t>ticolul</a:t>
            </a:r>
            <a:r>
              <a:rPr lang="ro-RO" sz="2000" b="1" dirty="0" smtClean="0">
                <a:solidFill>
                  <a:srgbClr val="FF0000"/>
                </a:solidFill>
              </a:rPr>
              <a:t> </a:t>
            </a:r>
            <a:r>
              <a:rPr lang="en-GB" sz="2000" b="1" dirty="0" smtClean="0">
                <a:solidFill>
                  <a:srgbClr val="FF0000"/>
                </a:solidFill>
              </a:rPr>
              <a:t>107 </a:t>
            </a:r>
            <a:r>
              <a:rPr lang="en-GB" sz="2000" b="1" dirty="0">
                <a:solidFill>
                  <a:srgbClr val="FF0000"/>
                </a:solidFill>
              </a:rPr>
              <a:t>(1</a:t>
            </a:r>
            <a:r>
              <a:rPr lang="en-GB" sz="2000" b="1" dirty="0" smtClean="0">
                <a:solidFill>
                  <a:srgbClr val="FF0000"/>
                </a:solidFill>
              </a:rPr>
              <a:t>)</a:t>
            </a:r>
            <a:r>
              <a:rPr lang="ro-RO" sz="2000" b="1" dirty="0" smtClean="0">
                <a:solidFill>
                  <a:srgbClr val="FF0000"/>
                </a:solidFill>
              </a:rPr>
              <a:t> </a:t>
            </a:r>
            <a:r>
              <a:rPr lang="en-GB" sz="2000" b="1" dirty="0" smtClean="0">
                <a:solidFill>
                  <a:srgbClr val="FF0000"/>
                </a:solidFill>
              </a:rPr>
              <a:t> </a:t>
            </a:r>
            <a:r>
              <a:rPr lang="en-GB" sz="2000" dirty="0" smtClean="0"/>
              <a:t>TF</a:t>
            </a:r>
            <a:r>
              <a:rPr lang="ro-RO" sz="2000" dirty="0" smtClean="0"/>
              <a:t>UE</a:t>
            </a:r>
            <a:r>
              <a:rPr lang="en-GB" sz="2000" dirty="0" smtClean="0"/>
              <a:t>: </a:t>
            </a:r>
            <a:r>
              <a:rPr lang="en-GB" sz="2000" dirty="0" err="1" smtClean="0"/>
              <a:t>defi</a:t>
            </a:r>
            <a:r>
              <a:rPr lang="ro-RO" sz="2000" dirty="0" err="1" smtClean="0"/>
              <a:t>niţia</a:t>
            </a:r>
            <a:r>
              <a:rPr lang="ro-RO" sz="2000" dirty="0" smtClean="0"/>
              <a:t> Ajutorului de stat</a:t>
            </a:r>
            <a:endParaRPr lang="en-GB" sz="2000" dirty="0"/>
          </a:p>
          <a:p>
            <a:pPr marL="0" indent="0" algn="ctr">
              <a:buNone/>
            </a:pPr>
            <a:r>
              <a:rPr lang="ro-RO" sz="2000" b="1" dirty="0" smtClean="0">
                <a:solidFill>
                  <a:srgbClr val="FF0000"/>
                </a:solidFill>
              </a:rPr>
              <a:t>Ajutorul de stat </a:t>
            </a:r>
            <a:r>
              <a:rPr lang="fr-FR" sz="2000" b="1" dirty="0" smtClean="0">
                <a:solidFill>
                  <a:srgbClr val="FF0000"/>
                </a:solidFill>
              </a:rPr>
              <a:t>=</a:t>
            </a:r>
            <a:endParaRPr lang="en-GB" sz="2000" b="1" dirty="0">
              <a:solidFill>
                <a:srgbClr val="FF0000"/>
              </a:solidFill>
            </a:endParaRPr>
          </a:p>
          <a:p>
            <a:pPr lvl="0"/>
            <a:r>
              <a:rPr lang="ro-RO" sz="2000" dirty="0" smtClean="0"/>
              <a:t>Ajutor acordat de stat</a:t>
            </a:r>
            <a:r>
              <a:rPr lang="en-GB" sz="2000" dirty="0" smtClean="0"/>
              <a:t> (</a:t>
            </a:r>
            <a:r>
              <a:rPr lang="ro-RO" sz="2000" dirty="0" smtClean="0"/>
              <a:t>sau prin intermediul resurselor de stat</a:t>
            </a:r>
            <a:r>
              <a:rPr lang="en-GB" sz="2000" dirty="0" smtClean="0"/>
              <a:t>)</a:t>
            </a:r>
            <a:endParaRPr lang="en-GB" sz="2000" dirty="0"/>
          </a:p>
          <a:p>
            <a:pPr lvl="0"/>
            <a:r>
              <a:rPr lang="en-US" sz="2000" dirty="0" err="1" smtClean="0"/>
              <a:t>Avantaj</a:t>
            </a:r>
            <a:r>
              <a:rPr lang="en-US" sz="2000" dirty="0" smtClean="0"/>
              <a:t> economic care f</a:t>
            </a:r>
            <a:r>
              <a:rPr lang="ro-RO" sz="2000" dirty="0" smtClean="0"/>
              <a:t>avorizează anumite întreprinderi</a:t>
            </a:r>
            <a:endParaRPr lang="en-GB" sz="2000" dirty="0"/>
          </a:p>
          <a:p>
            <a:pPr lvl="0"/>
            <a:r>
              <a:rPr lang="fr-FR" sz="2000" dirty="0" smtClean="0"/>
              <a:t>D</a:t>
            </a:r>
            <a:r>
              <a:rPr lang="ro-RO" sz="2000" dirty="0" err="1" smtClean="0"/>
              <a:t>enaturează</a:t>
            </a:r>
            <a:r>
              <a:rPr lang="ro-RO" sz="2000" dirty="0" smtClean="0"/>
              <a:t> concurenţa</a:t>
            </a:r>
            <a:endParaRPr lang="en-GB" sz="2000" dirty="0"/>
          </a:p>
          <a:p>
            <a:pPr lvl="0"/>
            <a:r>
              <a:rPr lang="en-GB" sz="2000" dirty="0" err="1" smtClean="0"/>
              <a:t>Af</a:t>
            </a:r>
            <a:r>
              <a:rPr lang="ro-RO" sz="2000" dirty="0" smtClean="0"/>
              <a:t>ectează schimburil</a:t>
            </a:r>
            <a:r>
              <a:rPr lang="en-US" sz="2000" dirty="0" smtClean="0"/>
              <a:t>e</a:t>
            </a:r>
            <a:r>
              <a:rPr lang="ro-RO" sz="2000" dirty="0" smtClean="0"/>
              <a:t> comerciale între statele membre</a:t>
            </a:r>
            <a:endParaRPr lang="en-GB" sz="2000" dirty="0"/>
          </a:p>
          <a:p>
            <a:pPr marL="0" indent="0">
              <a:buNone/>
            </a:pPr>
            <a:endParaRPr lang="en-GB" sz="2000" dirty="0" smtClean="0"/>
          </a:p>
          <a:p>
            <a:pPr marL="0" indent="0">
              <a:buNone/>
            </a:pPr>
            <a:r>
              <a:rPr lang="ro-RO" sz="2000" dirty="0" smtClean="0"/>
              <a:t>Prezumţie de incompatibilitate cu piaţa internă</a:t>
            </a:r>
            <a:r>
              <a:rPr lang="en-GB" sz="2000" dirty="0" smtClean="0"/>
              <a:t>. </a:t>
            </a:r>
            <a:endParaRPr lang="en-GB" sz="2000" dirty="0"/>
          </a:p>
          <a:p>
            <a:pPr marL="0" indent="0">
              <a:buNone/>
            </a:pPr>
            <a:r>
              <a:rPr lang="ro-RO" sz="2000" dirty="0" smtClean="0"/>
              <a:t>Dacă nu este exceptat în mod expres,  Ajutorul de stat impune </a:t>
            </a:r>
            <a:r>
              <a:rPr lang="ro-RO" sz="2000" b="1" dirty="0" smtClean="0"/>
              <a:t>notificarea prealabilă </a:t>
            </a:r>
            <a:r>
              <a:rPr lang="ro-RO" sz="2000" dirty="0" smtClean="0"/>
              <a:t>a CE</a:t>
            </a:r>
            <a:r>
              <a:rPr lang="en-GB" sz="2000" dirty="0" smtClean="0"/>
              <a:t> </a:t>
            </a:r>
            <a:r>
              <a:rPr lang="en-GB" sz="2000" dirty="0"/>
              <a:t>(Art. 108(3) </a:t>
            </a:r>
            <a:r>
              <a:rPr lang="en-GB" sz="2000" dirty="0" smtClean="0"/>
              <a:t>TF</a:t>
            </a:r>
            <a:r>
              <a:rPr lang="ro-RO" sz="2000" dirty="0" smtClean="0"/>
              <a:t>UE</a:t>
            </a:r>
            <a:r>
              <a:rPr lang="en-GB" sz="2000" dirty="0" smtClean="0"/>
              <a:t>)</a:t>
            </a:r>
            <a:endParaRPr lang="en-GB" sz="2000" dirty="0"/>
          </a:p>
          <a:p>
            <a:pPr marL="0" indent="0">
              <a:buNone/>
            </a:pPr>
            <a:r>
              <a:rPr lang="en-GB" sz="2000" dirty="0" smtClean="0">
                <a:solidFill>
                  <a:srgbClr val="FF0000"/>
                </a:solidFill>
              </a:rPr>
              <a:t>Artic</a:t>
            </a:r>
            <a:r>
              <a:rPr lang="ro-RO" sz="2000" dirty="0" smtClean="0">
                <a:solidFill>
                  <a:srgbClr val="FF0000"/>
                </a:solidFill>
              </a:rPr>
              <a:t>olul</a:t>
            </a:r>
            <a:r>
              <a:rPr lang="en-GB" sz="2000" dirty="0" smtClean="0">
                <a:solidFill>
                  <a:srgbClr val="FF0000"/>
                </a:solidFill>
              </a:rPr>
              <a:t> </a:t>
            </a:r>
            <a:r>
              <a:rPr lang="en-GB" sz="2000" dirty="0">
                <a:solidFill>
                  <a:srgbClr val="FF0000"/>
                </a:solidFill>
              </a:rPr>
              <a:t>107(2): </a:t>
            </a:r>
            <a:r>
              <a:rPr lang="en-GB" sz="2000" dirty="0" smtClean="0"/>
              <a:t>ca</a:t>
            </a:r>
            <a:r>
              <a:rPr lang="ro-RO" sz="2000" dirty="0" err="1" smtClean="0"/>
              <a:t>zurile</a:t>
            </a:r>
            <a:r>
              <a:rPr lang="ro-RO" sz="2000" dirty="0" smtClean="0"/>
              <a:t> în care ajutorul </a:t>
            </a:r>
            <a:r>
              <a:rPr lang="ro-RO" sz="2000" b="1" dirty="0" smtClean="0"/>
              <a:t>este considerat  compatibil </a:t>
            </a:r>
            <a:r>
              <a:rPr lang="ro-RO" sz="2000" dirty="0" smtClean="0"/>
              <a:t>cu piaţa internă</a:t>
            </a:r>
            <a:endParaRPr lang="en-GB" sz="2000" dirty="0"/>
          </a:p>
          <a:p>
            <a:pPr marL="0" indent="0">
              <a:buNone/>
            </a:pPr>
            <a:r>
              <a:rPr lang="en-GB" sz="2000" dirty="0" smtClean="0">
                <a:solidFill>
                  <a:srgbClr val="FF0000"/>
                </a:solidFill>
              </a:rPr>
              <a:t>Artic</a:t>
            </a:r>
            <a:r>
              <a:rPr lang="ro-RO" sz="2000" dirty="0" smtClean="0">
                <a:solidFill>
                  <a:srgbClr val="FF0000"/>
                </a:solidFill>
              </a:rPr>
              <a:t>olul</a:t>
            </a:r>
            <a:r>
              <a:rPr lang="en-GB" sz="2000" dirty="0" smtClean="0">
                <a:solidFill>
                  <a:srgbClr val="FF0000"/>
                </a:solidFill>
              </a:rPr>
              <a:t> </a:t>
            </a:r>
            <a:r>
              <a:rPr lang="en-GB" sz="2000" dirty="0">
                <a:solidFill>
                  <a:srgbClr val="FF0000"/>
                </a:solidFill>
              </a:rPr>
              <a:t>107(3): </a:t>
            </a:r>
            <a:r>
              <a:rPr lang="en-GB" sz="2000" dirty="0" smtClean="0"/>
              <a:t>ca</a:t>
            </a:r>
            <a:r>
              <a:rPr lang="ro-RO" sz="2000" dirty="0" err="1" smtClean="0"/>
              <a:t>zurile</a:t>
            </a:r>
            <a:r>
              <a:rPr lang="ro-RO" sz="2000" dirty="0" smtClean="0"/>
              <a:t> în care ajutorul </a:t>
            </a:r>
            <a:r>
              <a:rPr lang="ro-RO" sz="2000" b="1" dirty="0" smtClean="0"/>
              <a:t>poate fi considerat compatibil </a:t>
            </a:r>
            <a:r>
              <a:rPr lang="ro-RO" sz="2000" dirty="0" smtClean="0"/>
              <a:t>cu piaţa internă</a:t>
            </a:r>
            <a:endParaRPr lang="en-GB" sz="2000" dirty="0"/>
          </a:p>
          <a:p>
            <a:pPr marL="0" indent="0" algn="just">
              <a:buNone/>
            </a:pPr>
            <a:endParaRPr lang="en-GB"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3</a:t>
            </a:fld>
            <a:endParaRPr lang="en-GB"/>
          </a:p>
        </p:txBody>
      </p:sp>
    </p:spTree>
    <p:extLst>
      <p:ext uri="{BB962C8B-B14F-4D97-AF65-F5344CB8AC3E}">
        <p14:creationId xmlns:p14="http://schemas.microsoft.com/office/powerpoint/2010/main" xmlns="" val="146532042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Effect transition="in" filter="fade">
                                      <p:cBhvr>
                                        <p:cTn id="54" dur="1000"/>
                                        <p:tgtEl>
                                          <p:spTgt spid="3">
                                            <p:txEl>
                                              <p:pRg st="8" end="8"/>
                                            </p:txEl>
                                          </p:spTgt>
                                        </p:tgtEl>
                                      </p:cBhvr>
                                    </p:animEffect>
                                    <p:anim calcmode="lin" valueType="num">
                                      <p:cBhvr>
                                        <p:cTn id="5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Effect transition="in" filter="fade">
                                      <p:cBhvr>
                                        <p:cTn id="59" dur="1000"/>
                                        <p:tgtEl>
                                          <p:spTgt spid="3">
                                            <p:txEl>
                                              <p:pRg st="9" end="9"/>
                                            </p:txEl>
                                          </p:spTgt>
                                        </p:tgtEl>
                                      </p:cBhvr>
                                    </p:animEffect>
                                    <p:anim calcmode="lin" valueType="num">
                                      <p:cBhvr>
                                        <p:cTn id="6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9" end="9"/>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10" end="10"/>
                                            </p:txEl>
                                          </p:spTgt>
                                        </p:tgtEl>
                                        <p:attrNameLst>
                                          <p:attrName>style.visibility</p:attrName>
                                        </p:attrNameLst>
                                      </p:cBhvr>
                                      <p:to>
                                        <p:strVal val="visible"/>
                                      </p:to>
                                    </p:set>
                                    <p:animEffect transition="in" filter="fade">
                                      <p:cBhvr>
                                        <p:cTn id="64" dur="1000"/>
                                        <p:tgtEl>
                                          <p:spTgt spid="3">
                                            <p:txEl>
                                              <p:pRg st="10" end="10"/>
                                            </p:txEl>
                                          </p:spTgt>
                                        </p:tgtEl>
                                      </p:cBhvr>
                                    </p:animEffect>
                                    <p:anim calcmode="lin" valueType="num">
                                      <p:cBhvr>
                                        <p:cTn id="6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9144000" cy="863600"/>
          </a:xfrm>
        </p:spPr>
        <p:txBody>
          <a:bodyPr/>
          <a:lstStyle/>
          <a:p>
            <a:r>
              <a:rPr lang="ro-RO" sz="3200" b="1" dirty="0" smtClean="0"/>
              <a:t>Ajutoarele de stat </a:t>
            </a:r>
            <a:r>
              <a:rPr lang="en-US" sz="3200" b="1" dirty="0" smtClean="0"/>
              <a:t>– </a:t>
            </a:r>
            <a:r>
              <a:rPr lang="en-US" sz="3200" b="1" dirty="0" err="1" smtClean="0"/>
              <a:t>Legisla</a:t>
            </a:r>
            <a:r>
              <a:rPr lang="ro-RO" sz="3200" b="1" dirty="0" smtClean="0"/>
              <a:t>ţie primară</a:t>
            </a:r>
            <a:endParaRPr lang="en-GB" sz="3200" b="1" dirty="0"/>
          </a:p>
        </p:txBody>
      </p:sp>
      <p:sp>
        <p:nvSpPr>
          <p:cNvPr id="3" name="Content Placeholder 2"/>
          <p:cNvSpPr>
            <a:spLocks noGrp="1"/>
          </p:cNvSpPr>
          <p:nvPr>
            <p:ph idx="1"/>
          </p:nvPr>
        </p:nvSpPr>
        <p:spPr>
          <a:xfrm>
            <a:off x="395536" y="1124744"/>
            <a:ext cx="8208912" cy="4963319"/>
          </a:xfrm>
        </p:spPr>
        <p:txBody>
          <a:bodyPr/>
          <a:lstStyle/>
          <a:p>
            <a:pPr marL="0" indent="0">
              <a:buNone/>
            </a:pPr>
            <a:r>
              <a:rPr lang="en-GB" sz="2000" b="1" dirty="0" smtClean="0"/>
              <a:t>Tit</a:t>
            </a:r>
            <a:r>
              <a:rPr lang="ro-RO" sz="2000" b="1" dirty="0" err="1" smtClean="0"/>
              <a:t>lul</a:t>
            </a:r>
            <a:r>
              <a:rPr lang="en-GB" sz="2000" b="1" dirty="0" smtClean="0"/>
              <a:t> </a:t>
            </a:r>
            <a:r>
              <a:rPr lang="en-GB" sz="2000" b="1" dirty="0"/>
              <a:t>VI </a:t>
            </a:r>
            <a:r>
              <a:rPr lang="en-GB" sz="2000" b="1" dirty="0" smtClean="0"/>
              <a:t>TF</a:t>
            </a:r>
            <a:r>
              <a:rPr lang="ro-RO" sz="2000" b="1" dirty="0" smtClean="0"/>
              <a:t>UE</a:t>
            </a:r>
            <a:r>
              <a:rPr lang="en-GB" sz="2000" b="1" dirty="0" smtClean="0"/>
              <a:t> </a:t>
            </a:r>
            <a:r>
              <a:rPr lang="en-GB" sz="2000" b="1" dirty="0"/>
              <a:t>“</a:t>
            </a:r>
            <a:r>
              <a:rPr lang="en-GB" sz="2000" b="1" dirty="0" smtClean="0"/>
              <a:t>Transport</a:t>
            </a:r>
            <a:r>
              <a:rPr lang="ro-RO" sz="2000" b="1" dirty="0" smtClean="0"/>
              <a:t>urile</a:t>
            </a:r>
            <a:r>
              <a:rPr lang="en-GB" sz="2000" b="1" dirty="0" smtClean="0"/>
              <a:t>”</a:t>
            </a:r>
            <a:endParaRPr lang="en-GB" sz="2000" b="1" dirty="0"/>
          </a:p>
          <a:p>
            <a:pPr marL="0" indent="0">
              <a:buNone/>
            </a:pPr>
            <a:r>
              <a:rPr lang="en-GB" sz="2000" dirty="0" smtClean="0"/>
              <a:t>Artic</a:t>
            </a:r>
            <a:r>
              <a:rPr lang="ro-RO" sz="2000" dirty="0" err="1" smtClean="0"/>
              <a:t>olele</a:t>
            </a:r>
            <a:r>
              <a:rPr lang="en-GB" sz="2000" dirty="0" smtClean="0"/>
              <a:t> </a:t>
            </a:r>
            <a:r>
              <a:rPr lang="en-GB" sz="2000" dirty="0"/>
              <a:t>90-100 </a:t>
            </a:r>
            <a:r>
              <a:rPr lang="en-GB" sz="2000" dirty="0" smtClean="0"/>
              <a:t>TF</a:t>
            </a:r>
            <a:r>
              <a:rPr lang="ro-RO" sz="2000" dirty="0" smtClean="0"/>
              <a:t>UE</a:t>
            </a:r>
            <a:endParaRPr lang="en-GB" sz="2000" dirty="0" smtClean="0"/>
          </a:p>
          <a:p>
            <a:pPr marL="0" indent="0">
              <a:buNone/>
            </a:pPr>
            <a:r>
              <a:rPr lang="en-GB" sz="2000" b="1" dirty="0" smtClean="0">
                <a:solidFill>
                  <a:srgbClr val="FF0000"/>
                </a:solidFill>
              </a:rPr>
              <a:t>Artic</a:t>
            </a:r>
            <a:r>
              <a:rPr lang="ro-RO" sz="2000" b="1" dirty="0" smtClean="0">
                <a:solidFill>
                  <a:srgbClr val="FF0000"/>
                </a:solidFill>
              </a:rPr>
              <a:t>olul</a:t>
            </a:r>
            <a:r>
              <a:rPr lang="en-GB" sz="2000" b="1" dirty="0" smtClean="0">
                <a:solidFill>
                  <a:srgbClr val="FF0000"/>
                </a:solidFill>
              </a:rPr>
              <a:t> </a:t>
            </a:r>
            <a:r>
              <a:rPr lang="en-GB" sz="2000" b="1" dirty="0">
                <a:solidFill>
                  <a:srgbClr val="FF0000"/>
                </a:solidFill>
              </a:rPr>
              <a:t>93</a:t>
            </a:r>
            <a:r>
              <a:rPr lang="en-GB" sz="2000" dirty="0"/>
              <a:t>: </a:t>
            </a:r>
            <a:r>
              <a:rPr lang="ro-RO" sz="2000" dirty="0" smtClean="0"/>
              <a:t>privind compensarea obligaţiilor de serviciu public în domeniul transporturilor pe căi navigabile interne </a:t>
            </a:r>
            <a:r>
              <a:rPr lang="en-GB" sz="2000" dirty="0" smtClean="0"/>
              <a:t>(</a:t>
            </a:r>
            <a:r>
              <a:rPr lang="en-GB" sz="2000" i="1" dirty="0" err="1"/>
              <a:t>lex</a:t>
            </a:r>
            <a:r>
              <a:rPr lang="en-GB" sz="2000" i="1" dirty="0"/>
              <a:t> </a:t>
            </a:r>
            <a:r>
              <a:rPr lang="en-GB" sz="2000" i="1" dirty="0" err="1" smtClean="0"/>
              <a:t>specialis</a:t>
            </a:r>
            <a:r>
              <a:rPr lang="en-GB" sz="2000" dirty="0" smtClean="0"/>
              <a:t> </a:t>
            </a:r>
            <a:r>
              <a:rPr lang="ro-RO" sz="2000" dirty="0" smtClean="0"/>
              <a:t>la</a:t>
            </a:r>
            <a:r>
              <a:rPr lang="en-GB" sz="2000" dirty="0" smtClean="0"/>
              <a:t> </a:t>
            </a:r>
            <a:r>
              <a:rPr lang="en-GB" sz="2000" dirty="0"/>
              <a:t>Art. 106(2) </a:t>
            </a:r>
            <a:r>
              <a:rPr lang="en-GB" sz="2000" dirty="0" smtClean="0"/>
              <a:t>TF</a:t>
            </a:r>
            <a:r>
              <a:rPr lang="ro-RO" sz="2000" dirty="0" smtClean="0"/>
              <a:t>UE</a:t>
            </a:r>
            <a:r>
              <a:rPr lang="en-GB" sz="2000" dirty="0" smtClean="0"/>
              <a:t>)</a:t>
            </a:r>
            <a:endParaRPr lang="en-GB" sz="2000" dirty="0"/>
          </a:p>
          <a:p>
            <a:pPr marL="0" indent="0">
              <a:buNone/>
            </a:pPr>
            <a:r>
              <a:rPr lang="ro-RO" sz="2000" b="1" dirty="0" smtClean="0"/>
              <a:t>Sunt compatibile cu tratatele ajutoarele care</a:t>
            </a:r>
            <a:r>
              <a:rPr lang="en-US" sz="2000" b="1" dirty="0" smtClean="0"/>
              <a:t>:</a:t>
            </a:r>
            <a:endParaRPr lang="en-GB" sz="2000" b="1" dirty="0"/>
          </a:p>
          <a:p>
            <a:pPr lvl="1"/>
            <a:r>
              <a:rPr lang="en-US" sz="2000" dirty="0" smtClean="0"/>
              <a:t>r</a:t>
            </a:r>
            <a:r>
              <a:rPr lang="ro-RO" sz="2000" dirty="0" err="1" smtClean="0"/>
              <a:t>ăspund</a:t>
            </a:r>
            <a:r>
              <a:rPr lang="ro-RO" sz="2000" dirty="0" smtClean="0"/>
              <a:t> necesităţilor de coordonare a transporturilor</a:t>
            </a:r>
            <a:endParaRPr lang="en-GB" sz="2000" dirty="0"/>
          </a:p>
          <a:p>
            <a:pPr marL="400050" lvl="1" indent="0">
              <a:buNone/>
            </a:pPr>
            <a:r>
              <a:rPr lang="ro-RO" sz="2000" dirty="0" smtClean="0"/>
              <a:t>sau</a:t>
            </a:r>
            <a:endParaRPr lang="en-GB" sz="2000" dirty="0"/>
          </a:p>
          <a:p>
            <a:pPr lvl="1"/>
            <a:r>
              <a:rPr lang="en-US" sz="2000" dirty="0" smtClean="0"/>
              <a:t>c</a:t>
            </a:r>
            <a:r>
              <a:rPr lang="ro-RO" sz="2000" dirty="0" err="1" smtClean="0"/>
              <a:t>onstituie</a:t>
            </a:r>
            <a:r>
              <a:rPr lang="ro-RO" sz="2000" dirty="0" smtClean="0"/>
              <a:t> compensarea anumitor obligaţii inerente noţiunii de serviciu public</a:t>
            </a:r>
            <a:r>
              <a:rPr lang="en-GB" sz="2000" dirty="0" smtClean="0"/>
              <a:t> </a:t>
            </a:r>
            <a:r>
              <a:rPr lang="en-GB" sz="2000" dirty="0"/>
              <a:t>(</a:t>
            </a:r>
            <a:r>
              <a:rPr lang="en-GB" sz="2000" dirty="0" smtClean="0"/>
              <a:t>S</a:t>
            </a:r>
            <a:r>
              <a:rPr lang="ro-RO" sz="2000" dirty="0" smtClean="0"/>
              <a:t>IEG</a:t>
            </a:r>
            <a:r>
              <a:rPr lang="en-GB" sz="2000" dirty="0" smtClean="0"/>
              <a:t>/</a:t>
            </a:r>
            <a:r>
              <a:rPr lang="ro-RO" sz="2000" dirty="0" smtClean="0"/>
              <a:t>OSP</a:t>
            </a:r>
            <a:r>
              <a:rPr lang="en-GB" sz="2000" dirty="0" smtClean="0"/>
              <a:t>)</a:t>
            </a:r>
          </a:p>
          <a:p>
            <a:pPr marL="0" indent="0">
              <a:buNone/>
            </a:pPr>
            <a:r>
              <a:rPr lang="en-GB" sz="2000" dirty="0" smtClean="0"/>
              <a:t>N</a:t>
            </a:r>
            <a:r>
              <a:rPr lang="ro-RO" sz="2000" dirty="0" smtClean="0"/>
              <a:t>u există </a:t>
            </a:r>
            <a:r>
              <a:rPr lang="en-US" sz="2000" dirty="0" smtClean="0"/>
              <a:t>o</a:t>
            </a:r>
            <a:r>
              <a:rPr lang="ro-RO" sz="2000" dirty="0" smtClean="0"/>
              <a:t> exceptare generală, ci doar o</a:t>
            </a:r>
            <a:r>
              <a:rPr lang="en-GB" sz="2000" dirty="0" smtClean="0"/>
              <a:t> </a:t>
            </a:r>
            <a:r>
              <a:rPr lang="ro-RO" sz="2000" b="1" dirty="0" smtClean="0">
                <a:solidFill>
                  <a:srgbClr val="00B050"/>
                </a:solidFill>
              </a:rPr>
              <a:t>prevedere suplimentară privind compatibilitatea cu regulile privitoare la Ajutoarele de stat</a:t>
            </a:r>
            <a:r>
              <a:rPr lang="en-GB" sz="2000" dirty="0" smtClean="0"/>
              <a:t> (i.e. </a:t>
            </a:r>
            <a:r>
              <a:rPr lang="ro-RO" sz="2000" dirty="0" smtClean="0"/>
              <a:t>dacă nu este exceptat, ajutorul care intră sub incidenţa Articolului 93 se supune obligaţiei de notificare</a:t>
            </a:r>
            <a:r>
              <a:rPr lang="en-GB" sz="2000" dirty="0" smtClean="0"/>
              <a:t>)</a:t>
            </a:r>
            <a:endParaRPr lang="en-GB" sz="2000" dirty="0"/>
          </a:p>
          <a:p>
            <a:pPr algn="just"/>
            <a:endParaRPr lang="en-GB" sz="2000" b="1" dirty="0" smtClean="0"/>
          </a:p>
          <a:p>
            <a:endParaRPr lang="en-GB"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4</a:t>
            </a:fld>
            <a:endParaRPr lang="en-GB"/>
          </a:p>
        </p:txBody>
      </p:sp>
    </p:spTree>
    <p:extLst>
      <p:ext uri="{BB962C8B-B14F-4D97-AF65-F5344CB8AC3E}">
        <p14:creationId xmlns:p14="http://schemas.microsoft.com/office/powerpoint/2010/main" xmlns="" val="255463578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2400" y="152400"/>
            <a:ext cx="8229600" cy="850900"/>
          </a:xfrm>
        </p:spPr>
        <p:txBody>
          <a:bodyPr/>
          <a:lstStyle/>
          <a:p>
            <a:pPr eaLnBrk="1" hangingPunct="1"/>
            <a:r>
              <a:rPr lang="ro-RO" sz="3200" b="1" dirty="0" smtClean="0"/>
              <a:t>Ajutoarele de stat </a:t>
            </a:r>
            <a:r>
              <a:rPr lang="en-US" sz="3200" b="1" dirty="0" smtClean="0"/>
              <a:t>– </a:t>
            </a:r>
            <a:r>
              <a:rPr lang="en-US" sz="3200" b="1" dirty="0" err="1" smtClean="0"/>
              <a:t>Legisla</a:t>
            </a:r>
            <a:r>
              <a:rPr lang="ro-RO" sz="3200" b="1" dirty="0" smtClean="0"/>
              <a:t>ţie secundară</a:t>
            </a:r>
            <a:r>
              <a:rPr lang="en-GB" sz="2800" dirty="0"/>
              <a:t/>
            </a:r>
            <a:br>
              <a:rPr lang="en-GB" sz="2800" dirty="0"/>
            </a:br>
            <a:endParaRPr lang="en-GB" altLang="en-US" sz="2800" b="1" dirty="0" smtClean="0"/>
          </a:p>
        </p:txBody>
      </p:sp>
      <p:sp>
        <p:nvSpPr>
          <p:cNvPr id="10243" name="Rectangle 3"/>
          <p:cNvSpPr>
            <a:spLocks noGrp="1" noChangeArrowheads="1"/>
          </p:cNvSpPr>
          <p:nvPr>
            <p:ph type="body" idx="1"/>
          </p:nvPr>
        </p:nvSpPr>
        <p:spPr>
          <a:xfrm>
            <a:off x="683568" y="1052736"/>
            <a:ext cx="7992046" cy="5328344"/>
          </a:xfrm>
        </p:spPr>
        <p:txBody>
          <a:bodyPr/>
          <a:lstStyle/>
          <a:p>
            <a:pPr marL="0" indent="0">
              <a:buNone/>
            </a:pPr>
            <a:r>
              <a:rPr lang="ro-RO" sz="1800" dirty="0" smtClean="0"/>
              <a:t>Începând din anul </a:t>
            </a:r>
            <a:r>
              <a:rPr lang="en-GB" sz="1800" dirty="0" smtClean="0"/>
              <a:t>1969</a:t>
            </a:r>
            <a:r>
              <a:rPr lang="ro-RO" sz="1800" dirty="0" smtClean="0"/>
              <a:t> există norme speciale privitoare la Ajutoarele de stat pentru sectorul transporturilor</a:t>
            </a:r>
            <a:endParaRPr lang="en-GB" sz="1800" dirty="0" smtClean="0"/>
          </a:p>
          <a:p>
            <a:pPr marL="0" indent="0">
              <a:buNone/>
            </a:pPr>
            <a:endParaRPr lang="en-GB" sz="1800" dirty="0"/>
          </a:p>
          <a:p>
            <a:pPr marL="0" indent="0">
              <a:buNone/>
            </a:pPr>
            <a:r>
              <a:rPr lang="en-GB" sz="1800" b="1" dirty="0" err="1" smtClean="0">
                <a:solidFill>
                  <a:srgbClr val="FF0000"/>
                </a:solidFill>
              </a:rPr>
              <a:t>Reg</a:t>
            </a:r>
            <a:r>
              <a:rPr lang="ro-RO" sz="1800" b="1" dirty="0" err="1" smtClean="0">
                <a:solidFill>
                  <a:srgbClr val="FF0000"/>
                </a:solidFill>
              </a:rPr>
              <a:t>ulamentul</a:t>
            </a:r>
            <a:r>
              <a:rPr lang="ro-RO" sz="1800" b="1" dirty="0" smtClean="0">
                <a:solidFill>
                  <a:srgbClr val="FF0000"/>
                </a:solidFill>
              </a:rPr>
              <a:t> </a:t>
            </a:r>
            <a:r>
              <a:rPr lang="en-US" sz="1800" b="1" dirty="0" smtClean="0">
                <a:solidFill>
                  <a:srgbClr val="FF0000"/>
                </a:solidFill>
              </a:rPr>
              <a:t>(CE) Nr</a:t>
            </a:r>
            <a:r>
              <a:rPr lang="en-GB" sz="1800" b="1" dirty="0" smtClean="0">
                <a:solidFill>
                  <a:srgbClr val="FF0000"/>
                </a:solidFill>
              </a:rPr>
              <a:t> 1370/2007 </a:t>
            </a:r>
            <a:r>
              <a:rPr lang="en-GB" sz="1800" dirty="0" smtClean="0"/>
              <a:t> </a:t>
            </a:r>
            <a:r>
              <a:rPr lang="en-GB" sz="1800" dirty="0" err="1" smtClean="0"/>
              <a:t>privind</a:t>
            </a:r>
            <a:r>
              <a:rPr lang="en-GB" sz="1800" dirty="0" smtClean="0"/>
              <a:t> </a:t>
            </a:r>
            <a:r>
              <a:rPr lang="en-GB" sz="1800" dirty="0" err="1" smtClean="0"/>
              <a:t>serviciile</a:t>
            </a:r>
            <a:r>
              <a:rPr lang="en-GB" sz="1800" dirty="0" smtClean="0"/>
              <a:t> </a:t>
            </a:r>
            <a:r>
              <a:rPr lang="en-GB" sz="1800" dirty="0" err="1" smtClean="0"/>
              <a:t>publice</a:t>
            </a:r>
            <a:r>
              <a:rPr lang="en-GB" sz="1800" dirty="0" smtClean="0"/>
              <a:t> de transport </a:t>
            </a:r>
            <a:r>
              <a:rPr lang="ro-RO" sz="1800" dirty="0" smtClean="0"/>
              <a:t>feroviar şi rutier de </a:t>
            </a:r>
            <a:r>
              <a:rPr lang="en-GB" sz="1800" dirty="0" smtClean="0"/>
              <a:t>c</a:t>
            </a:r>
            <a:r>
              <a:rPr lang="ro-RO" sz="1800" dirty="0" err="1" smtClean="0"/>
              <a:t>ălători</a:t>
            </a:r>
            <a:r>
              <a:rPr lang="ro-RO" sz="1800" dirty="0" smtClean="0"/>
              <a:t> </a:t>
            </a:r>
            <a:r>
              <a:rPr lang="en-GB" sz="1800" dirty="0" smtClean="0"/>
              <a:t>(</a:t>
            </a:r>
            <a:r>
              <a:rPr lang="ro-RO" sz="1800" dirty="0" smtClean="0"/>
              <a:t>JO</a:t>
            </a:r>
            <a:r>
              <a:rPr lang="en-GB" sz="1800" dirty="0" smtClean="0"/>
              <a:t> </a:t>
            </a:r>
            <a:r>
              <a:rPr lang="en-GB" sz="1800" dirty="0"/>
              <a:t>L315/1 </a:t>
            </a:r>
            <a:r>
              <a:rPr lang="ro-RO" sz="1800" dirty="0" smtClean="0"/>
              <a:t>din</a:t>
            </a:r>
            <a:r>
              <a:rPr lang="en-GB" sz="1800" dirty="0" smtClean="0"/>
              <a:t> </a:t>
            </a:r>
            <a:r>
              <a:rPr lang="en-GB" sz="1800" dirty="0"/>
              <a:t>3.12.2007)</a:t>
            </a:r>
          </a:p>
          <a:p>
            <a:r>
              <a:rPr lang="ro-RO" sz="1800" dirty="0" smtClean="0"/>
              <a:t>în vigoare din 3 decembrie</a:t>
            </a:r>
            <a:r>
              <a:rPr lang="en-GB" sz="1800" dirty="0" smtClean="0"/>
              <a:t> 2009</a:t>
            </a:r>
            <a:endParaRPr lang="en-GB" sz="1800" dirty="0"/>
          </a:p>
          <a:p>
            <a:r>
              <a:rPr lang="ro-RO" sz="1800" dirty="0" smtClean="0"/>
              <a:t>a abrogat Regulamentele </a:t>
            </a:r>
            <a:r>
              <a:rPr lang="en-US" sz="1800" dirty="0" smtClean="0"/>
              <a:t>(EEC) nr. </a:t>
            </a:r>
            <a:r>
              <a:rPr lang="en-GB" sz="1800" dirty="0" smtClean="0"/>
              <a:t>1191/69 </a:t>
            </a:r>
            <a:r>
              <a:rPr lang="ro-RO" sz="1800" dirty="0" smtClean="0"/>
              <a:t>şi nr.</a:t>
            </a:r>
            <a:r>
              <a:rPr lang="en-GB" sz="1800" dirty="0" smtClean="0"/>
              <a:t>1107/70</a:t>
            </a:r>
            <a:endParaRPr lang="en-GB" sz="1800" dirty="0"/>
          </a:p>
          <a:p>
            <a:r>
              <a:rPr lang="ro-RO" sz="1800" dirty="0" smtClean="0"/>
              <a:t>prevede scutirea de obligaţia de notificare, în anumite condiţii</a:t>
            </a:r>
            <a:endParaRPr lang="en-GB" sz="1800" dirty="0" smtClean="0"/>
          </a:p>
          <a:p>
            <a:pPr marL="0" indent="0">
              <a:buNone/>
            </a:pPr>
            <a:r>
              <a:rPr lang="en-US" sz="1800" b="1" dirty="0" smtClean="0">
                <a:solidFill>
                  <a:srgbClr val="FF0000"/>
                </a:solidFill>
              </a:rPr>
              <a:t>Orient</a:t>
            </a:r>
            <a:r>
              <a:rPr lang="ro-RO" sz="1800" b="1" dirty="0" err="1" smtClean="0">
                <a:solidFill>
                  <a:srgbClr val="FF0000"/>
                </a:solidFill>
              </a:rPr>
              <a:t>ări</a:t>
            </a:r>
            <a:r>
              <a:rPr lang="ro-RO" sz="1800" b="1" dirty="0" smtClean="0">
                <a:solidFill>
                  <a:srgbClr val="FF0000"/>
                </a:solidFill>
              </a:rPr>
              <a:t> pentru interpretarea </a:t>
            </a:r>
            <a:r>
              <a:rPr lang="en-GB" sz="1800" b="1" dirty="0" err="1" smtClean="0">
                <a:solidFill>
                  <a:srgbClr val="FF0000"/>
                </a:solidFill>
              </a:rPr>
              <a:t>Reg</a:t>
            </a:r>
            <a:r>
              <a:rPr lang="ro-RO" sz="1800" b="1" dirty="0" err="1" smtClean="0">
                <a:solidFill>
                  <a:srgbClr val="FF0000"/>
                </a:solidFill>
              </a:rPr>
              <a:t>ulamentului</a:t>
            </a:r>
            <a:r>
              <a:rPr lang="ro-RO" sz="1800" b="1" dirty="0" smtClean="0">
                <a:solidFill>
                  <a:srgbClr val="FF0000"/>
                </a:solidFill>
              </a:rPr>
              <a:t> </a:t>
            </a:r>
            <a:r>
              <a:rPr lang="en-US" sz="1800" b="1" dirty="0" smtClean="0">
                <a:solidFill>
                  <a:srgbClr val="FF0000"/>
                </a:solidFill>
              </a:rPr>
              <a:t>(CE) Nr</a:t>
            </a:r>
            <a:r>
              <a:rPr lang="en-GB" sz="1800" b="1" dirty="0" smtClean="0">
                <a:solidFill>
                  <a:srgbClr val="FF0000"/>
                </a:solidFill>
              </a:rPr>
              <a:t> </a:t>
            </a:r>
            <a:r>
              <a:rPr lang="en-GB" sz="1800" b="1" dirty="0">
                <a:solidFill>
                  <a:srgbClr val="FF0000"/>
                </a:solidFill>
              </a:rPr>
              <a:t>1370/2007</a:t>
            </a:r>
            <a:r>
              <a:rPr lang="en-GB" sz="1800" dirty="0"/>
              <a:t> </a:t>
            </a:r>
            <a:r>
              <a:rPr lang="en-GB" sz="1800" dirty="0" smtClean="0"/>
              <a:t>(</a:t>
            </a:r>
            <a:r>
              <a:rPr lang="ro-RO" sz="1800" dirty="0" smtClean="0"/>
              <a:t>JO</a:t>
            </a:r>
            <a:r>
              <a:rPr lang="en-GB" sz="1800" dirty="0" smtClean="0"/>
              <a:t> C92/1 </a:t>
            </a:r>
            <a:r>
              <a:rPr lang="ro-RO" sz="1800" dirty="0" smtClean="0"/>
              <a:t>din</a:t>
            </a:r>
            <a:r>
              <a:rPr lang="en-GB" sz="1800" dirty="0" smtClean="0"/>
              <a:t> </a:t>
            </a:r>
            <a:r>
              <a:rPr lang="en-GB" sz="1800" dirty="0"/>
              <a:t>29.3.2014</a:t>
            </a:r>
            <a:r>
              <a:rPr lang="en-GB" sz="1800" dirty="0" smtClean="0"/>
              <a:t>)</a:t>
            </a:r>
            <a:r>
              <a:rPr lang="ro-RO" sz="1800" dirty="0" smtClean="0"/>
              <a:t> </a:t>
            </a:r>
          </a:p>
          <a:p>
            <a:pPr marL="0" indent="0">
              <a:buNone/>
            </a:pPr>
            <a:r>
              <a:rPr lang="ro-RO" sz="1800" dirty="0" smtClean="0"/>
              <a:t>adoptate de Comisie </a:t>
            </a:r>
            <a:r>
              <a:rPr lang="en-GB" sz="1800" dirty="0" smtClean="0"/>
              <a:t>(Reg. </a:t>
            </a:r>
            <a:r>
              <a:rPr lang="en-GB" sz="1800" dirty="0"/>
              <a:t>1370 </a:t>
            </a:r>
            <a:r>
              <a:rPr lang="en-GB" sz="1800" dirty="0" smtClean="0"/>
              <a:t>adopt</a:t>
            </a:r>
            <a:r>
              <a:rPr lang="ro-RO" sz="1800" dirty="0" smtClean="0"/>
              <a:t>at de PE şi Consiliu</a:t>
            </a:r>
            <a:r>
              <a:rPr lang="en-GB" sz="1800" dirty="0" smtClean="0"/>
              <a:t>)</a:t>
            </a:r>
            <a:endParaRPr lang="en-GB" sz="1800" dirty="0"/>
          </a:p>
          <a:p>
            <a:pPr marL="0" indent="0">
              <a:buNone/>
            </a:pPr>
            <a:r>
              <a:rPr lang="ro-RO" sz="1800" dirty="0" smtClean="0"/>
              <a:t>norme de aplicare a Regulamentului</a:t>
            </a:r>
            <a:endParaRPr lang="en-GB" sz="1800" dirty="0"/>
          </a:p>
          <a:p>
            <a:pPr marL="0" lvl="0" indent="0">
              <a:buNone/>
            </a:pPr>
            <a:r>
              <a:rPr lang="en-GB" sz="1800" b="1" dirty="0" err="1" smtClean="0">
                <a:solidFill>
                  <a:srgbClr val="FF0000"/>
                </a:solidFill>
              </a:rPr>
              <a:t>Regula</a:t>
            </a:r>
            <a:r>
              <a:rPr lang="ro-RO" sz="1800" b="1" dirty="0" err="1" smtClean="0">
                <a:solidFill>
                  <a:srgbClr val="FF0000"/>
                </a:solidFill>
              </a:rPr>
              <a:t>mentul</a:t>
            </a:r>
            <a:r>
              <a:rPr lang="ro-RO" sz="1800" b="1" dirty="0" smtClean="0">
                <a:solidFill>
                  <a:srgbClr val="FF0000"/>
                </a:solidFill>
              </a:rPr>
              <a:t> Nr.</a:t>
            </a:r>
            <a:r>
              <a:rPr lang="en-GB" sz="1800" b="1" dirty="0" smtClean="0">
                <a:solidFill>
                  <a:srgbClr val="FF0000"/>
                </a:solidFill>
              </a:rPr>
              <a:t> </a:t>
            </a:r>
            <a:r>
              <a:rPr lang="en-GB" sz="1800" b="1" dirty="0">
                <a:solidFill>
                  <a:srgbClr val="FF0000"/>
                </a:solidFill>
              </a:rPr>
              <a:t>360/2012</a:t>
            </a:r>
            <a:r>
              <a:rPr lang="en-GB" sz="1800" dirty="0" smtClean="0"/>
              <a:t>:</a:t>
            </a:r>
            <a:r>
              <a:rPr lang="ro-RO" sz="1800" dirty="0" smtClean="0"/>
              <a:t> ajutoare</a:t>
            </a:r>
            <a:r>
              <a:rPr lang="en-GB" sz="1800" dirty="0" smtClean="0"/>
              <a:t> </a:t>
            </a:r>
            <a:r>
              <a:rPr lang="en-GB" sz="1800" b="1" i="1" dirty="0"/>
              <a:t>de </a:t>
            </a:r>
            <a:r>
              <a:rPr lang="en-GB" sz="1800" b="1" i="1" dirty="0" err="1"/>
              <a:t>minimis</a:t>
            </a:r>
            <a:r>
              <a:rPr lang="en-GB" sz="1800" b="1" i="1" dirty="0"/>
              <a:t> </a:t>
            </a:r>
            <a:r>
              <a:rPr lang="ro-RO" sz="1800" b="1" i="1" dirty="0" smtClean="0"/>
              <a:t>pentru</a:t>
            </a:r>
            <a:r>
              <a:rPr lang="en-GB" sz="1800" b="1" dirty="0" smtClean="0"/>
              <a:t> </a:t>
            </a:r>
            <a:r>
              <a:rPr lang="en-GB" sz="1800" b="1" dirty="0"/>
              <a:t>SGEI</a:t>
            </a:r>
            <a:r>
              <a:rPr lang="en-GB" sz="1800" dirty="0"/>
              <a:t>. </a:t>
            </a:r>
            <a:r>
              <a:rPr lang="en-GB" sz="1800" dirty="0" smtClean="0"/>
              <a:t>A</a:t>
            </a:r>
            <a:r>
              <a:rPr lang="ro-RO" sz="1800" dirty="0" err="1" smtClean="0"/>
              <a:t>jutorul</a:t>
            </a:r>
            <a:r>
              <a:rPr lang="ro-RO" sz="1800" dirty="0" smtClean="0"/>
              <a:t> care nu depăşeşte </a:t>
            </a:r>
            <a:r>
              <a:rPr lang="en-GB" sz="1800" dirty="0" smtClean="0"/>
              <a:t> </a:t>
            </a:r>
            <a:r>
              <a:rPr lang="en-GB" sz="1800" dirty="0"/>
              <a:t>500.000 EUR </a:t>
            </a:r>
            <a:r>
              <a:rPr lang="ro-RO" sz="1800" dirty="0" smtClean="0"/>
              <a:t>pe o perioadă de 3 ani fiscali este scutit de obligaţia de notificare</a:t>
            </a:r>
            <a:endParaRPr lang="en-GB" sz="1800" dirty="0"/>
          </a:p>
          <a:p>
            <a:pPr marL="0" indent="0">
              <a:buNone/>
            </a:pPr>
            <a:endParaRPr lang="en-GB" sz="2400" dirty="0"/>
          </a:p>
          <a:p>
            <a:pPr eaLnBrk="1" hangingPunct="1">
              <a:buFont typeface="Wingdings" pitchFamily="2" charset="2"/>
              <a:buNone/>
              <a:defRPr/>
            </a:pPr>
            <a:endParaRPr lang="en-GB" sz="2200" dirty="0" smtClean="0"/>
          </a:p>
        </p:txBody>
      </p:sp>
      <p:sp>
        <p:nvSpPr>
          <p:cNvPr id="5124" name="Slide Number Placeholder 4"/>
          <p:cNvSpPr txBox="1">
            <a:spLocks noGrp="1"/>
          </p:cNvSpPr>
          <p:nvPr/>
        </p:nvSpPr>
        <p:spPr bwMode="auto">
          <a:xfrm>
            <a:off x="7286625" y="6657975"/>
            <a:ext cx="1905000" cy="252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483377F-C9D2-49C5-9F1D-98A75CBDCB75}" type="slidenum">
              <a:rPr lang="en-GB" altLang="en-US" sz="900">
                <a:solidFill>
                  <a:schemeClr val="bg1"/>
                </a:solidFill>
                <a:latin typeface="Verdana" pitchFamily="34" charset="0"/>
                <a:cs typeface="Times New Roman" pitchFamily="18" charset="0"/>
              </a:rPr>
              <a:pPr algn="r" eaLnBrk="1" hangingPunct="1"/>
              <a:t>5</a:t>
            </a:fld>
            <a:endParaRPr lang="en-GB" altLang="en-US" sz="900">
              <a:solidFill>
                <a:schemeClr val="bg1"/>
              </a:solidFill>
              <a:latin typeface="Verdana" pitchFamily="34" charset="0"/>
              <a:cs typeface="Times New Roman" pitchFamily="18" charset="0"/>
            </a:endParaRPr>
          </a:p>
        </p:txBody>
      </p:sp>
    </p:spTree>
    <p:extLst>
      <p:ext uri="{BB962C8B-B14F-4D97-AF65-F5344CB8AC3E}">
        <p14:creationId xmlns:p14="http://schemas.microsoft.com/office/powerpoint/2010/main" xmlns="" val="95557999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9144000" cy="1123950"/>
          </a:xfrm>
        </p:spPr>
        <p:txBody>
          <a:bodyPr/>
          <a:lstStyle/>
          <a:p>
            <a:r>
              <a:rPr lang="en-GB" sz="2800" b="1" dirty="0" smtClean="0"/>
              <a:t/>
            </a:r>
            <a:br>
              <a:rPr lang="en-GB" sz="2800" b="1" dirty="0" smtClean="0"/>
            </a:br>
            <a:r>
              <a:rPr lang="ro-RO" sz="2800" b="1" dirty="0" smtClean="0"/>
              <a:t>Ajutoarele de stat </a:t>
            </a:r>
            <a:r>
              <a:rPr lang="en-US" sz="2800" b="1" dirty="0" smtClean="0"/>
              <a:t>– </a:t>
            </a:r>
            <a:r>
              <a:rPr lang="en-US" sz="2800" b="1" dirty="0" err="1" smtClean="0"/>
              <a:t>Legisla</a:t>
            </a:r>
            <a:r>
              <a:rPr lang="ro-RO" sz="2800" b="1" dirty="0" smtClean="0"/>
              <a:t>ţie secundară</a:t>
            </a:r>
            <a:br>
              <a:rPr lang="ro-RO" sz="2800" b="1" dirty="0" smtClean="0"/>
            </a:br>
            <a:r>
              <a:rPr lang="en-GB" sz="2800" b="1" dirty="0" err="1" smtClean="0"/>
              <a:t>Reg</a:t>
            </a:r>
            <a:r>
              <a:rPr lang="ro-RO" sz="2800" b="1" dirty="0" err="1" smtClean="0"/>
              <a:t>ulamentul</a:t>
            </a:r>
            <a:r>
              <a:rPr lang="ro-RO" sz="2800" b="1" dirty="0" smtClean="0"/>
              <a:t> </a:t>
            </a:r>
            <a:r>
              <a:rPr lang="en-US" sz="2800" b="1" dirty="0" smtClean="0"/>
              <a:t>(CE) Nr. </a:t>
            </a:r>
            <a:r>
              <a:rPr lang="en-GB" sz="2800" b="1" dirty="0" smtClean="0"/>
              <a:t>1370/2007</a:t>
            </a:r>
            <a:endParaRPr lang="en-GB" sz="2800" dirty="0"/>
          </a:p>
        </p:txBody>
      </p:sp>
      <p:sp>
        <p:nvSpPr>
          <p:cNvPr id="3" name="Content Placeholder 2"/>
          <p:cNvSpPr>
            <a:spLocks noGrp="1"/>
          </p:cNvSpPr>
          <p:nvPr>
            <p:ph idx="1"/>
          </p:nvPr>
        </p:nvSpPr>
        <p:spPr>
          <a:xfrm>
            <a:off x="395536" y="1124744"/>
            <a:ext cx="8352928" cy="5400600"/>
          </a:xfrm>
        </p:spPr>
        <p:txBody>
          <a:bodyPr/>
          <a:lstStyle/>
          <a:p>
            <a:pPr marL="0" indent="0" algn="just">
              <a:buNone/>
            </a:pPr>
            <a:r>
              <a:rPr lang="fr-BE" sz="1800" dirty="0" smtClean="0"/>
              <a:t>Se aplic</a:t>
            </a:r>
            <a:r>
              <a:rPr lang="ro-RO" sz="1800" dirty="0" smtClean="0"/>
              <a:t>ă exploatării naţionale şi internaţionale a serviciilor publice de transport de călători </a:t>
            </a:r>
            <a:r>
              <a:rPr lang="ro-RO" sz="1800" dirty="0" smtClean="0">
                <a:solidFill>
                  <a:srgbClr val="FF0000"/>
                </a:solidFill>
              </a:rPr>
              <a:t>pe calea ferată şi cu alte moduri de transport pe şine</a:t>
            </a:r>
            <a:r>
              <a:rPr lang="fr-BE" sz="1800" dirty="0" smtClean="0">
                <a:solidFill>
                  <a:srgbClr val="FF0000"/>
                </a:solidFill>
              </a:rPr>
              <a:t> </a:t>
            </a:r>
            <a:r>
              <a:rPr lang="fr-BE" sz="1800" dirty="0" smtClean="0"/>
              <a:t>(metro</a:t>
            </a:r>
            <a:r>
              <a:rPr lang="ro-RO" sz="1800" dirty="0" smtClean="0"/>
              <a:t>u</a:t>
            </a:r>
            <a:r>
              <a:rPr lang="fr-BE" sz="1800" dirty="0" smtClean="0"/>
              <a:t>, tram</a:t>
            </a:r>
            <a:r>
              <a:rPr lang="ro-RO" sz="1800" dirty="0" smtClean="0"/>
              <a:t>vai</a:t>
            </a:r>
            <a:r>
              <a:rPr lang="fr-BE" sz="1800" dirty="0" smtClean="0"/>
              <a:t>)</a:t>
            </a:r>
            <a:r>
              <a:rPr lang="ro-RO" sz="1800" dirty="0" smtClean="0"/>
              <a:t>, precum şi de transport</a:t>
            </a:r>
            <a:r>
              <a:rPr lang="fr-BE" sz="1800" dirty="0" smtClean="0"/>
              <a:t> </a:t>
            </a:r>
            <a:r>
              <a:rPr lang="fr-BE" sz="1800" dirty="0" smtClean="0">
                <a:solidFill>
                  <a:srgbClr val="FF0000"/>
                </a:solidFill>
              </a:rPr>
              <a:t>r</a:t>
            </a:r>
            <a:r>
              <a:rPr lang="ro-RO" sz="1800" dirty="0" err="1" smtClean="0">
                <a:solidFill>
                  <a:srgbClr val="FF0000"/>
                </a:solidFill>
              </a:rPr>
              <a:t>utier</a:t>
            </a:r>
            <a:r>
              <a:rPr lang="ro-RO" sz="1800" dirty="0" smtClean="0">
                <a:solidFill>
                  <a:srgbClr val="FF0000"/>
                </a:solidFill>
              </a:rPr>
              <a:t> </a:t>
            </a:r>
            <a:r>
              <a:rPr lang="fr-BE" sz="1800" dirty="0" smtClean="0"/>
              <a:t>(</a:t>
            </a:r>
            <a:r>
              <a:rPr lang="ro-RO" sz="1800" dirty="0" smtClean="0"/>
              <a:t>autobuze</a:t>
            </a:r>
            <a:r>
              <a:rPr lang="fr-BE" sz="1800" dirty="0" smtClean="0"/>
              <a:t>) – </a:t>
            </a:r>
            <a:r>
              <a:rPr lang="fr-BE" sz="1800" b="1" dirty="0" smtClean="0"/>
              <a:t>art. 1</a:t>
            </a:r>
          </a:p>
          <a:p>
            <a:pPr marL="400050" lvl="1" indent="0" algn="just">
              <a:buNone/>
            </a:pPr>
            <a:r>
              <a:rPr lang="ro-RO" sz="1600" dirty="0" smtClean="0"/>
              <a:t>Servicii de interes istoric </a:t>
            </a:r>
            <a:r>
              <a:rPr lang="en-US" sz="1600" dirty="0" smtClean="0"/>
              <a:t>s</a:t>
            </a:r>
            <a:r>
              <a:rPr lang="ro-RO" sz="1600" dirty="0" smtClean="0"/>
              <a:t>au turistic</a:t>
            </a:r>
            <a:r>
              <a:rPr lang="fr-BE" sz="1600" dirty="0" smtClean="0"/>
              <a:t>: N</a:t>
            </a:r>
            <a:r>
              <a:rPr lang="ro-RO" sz="1600" dirty="0" smtClean="0"/>
              <a:t>U</a:t>
            </a:r>
            <a:endParaRPr lang="fr-BE" sz="1600" dirty="0" smtClean="0"/>
          </a:p>
          <a:p>
            <a:pPr marL="400050" lvl="1" indent="0" algn="just">
              <a:buNone/>
            </a:pPr>
            <a:r>
              <a:rPr lang="ro-RO" sz="1600" dirty="0" smtClean="0"/>
              <a:t>Căi navigabile interioare</a:t>
            </a:r>
            <a:r>
              <a:rPr lang="fr-BE" sz="1600" dirty="0" smtClean="0"/>
              <a:t>: N</a:t>
            </a:r>
            <a:r>
              <a:rPr lang="ro-RO" sz="1600" dirty="0" smtClean="0"/>
              <a:t>U</a:t>
            </a:r>
            <a:r>
              <a:rPr lang="fr-BE" sz="1600" dirty="0" smtClean="0"/>
              <a:t> (</a:t>
            </a:r>
            <a:r>
              <a:rPr lang="ro-RO" sz="1600" dirty="0" smtClean="0"/>
              <a:t>dar</a:t>
            </a:r>
            <a:r>
              <a:rPr lang="fr-BE" sz="1600" dirty="0" smtClean="0"/>
              <a:t> </a:t>
            </a:r>
            <a:r>
              <a:rPr lang="fr-BE" sz="1600" dirty="0" smtClean="0"/>
              <a:t>S</a:t>
            </a:r>
            <a:r>
              <a:rPr lang="ro-RO" sz="1600" dirty="0" smtClean="0"/>
              <a:t>M</a:t>
            </a:r>
            <a:r>
              <a:rPr lang="fr-BE" sz="1600" dirty="0" smtClean="0"/>
              <a:t> </a:t>
            </a:r>
            <a:r>
              <a:rPr lang="ro-RO" sz="1600" dirty="0" smtClean="0"/>
              <a:t>poate decide să aplice acest articol</a:t>
            </a:r>
            <a:r>
              <a:rPr lang="fr-BE" sz="1600" dirty="0" smtClean="0"/>
              <a:t>)</a:t>
            </a:r>
          </a:p>
          <a:p>
            <a:pPr marL="400050" lvl="1" indent="0" algn="just">
              <a:buNone/>
            </a:pPr>
            <a:r>
              <a:rPr lang="ro-RO" sz="1600" dirty="0" smtClean="0"/>
              <a:t>Concesiuni de lucrări publice</a:t>
            </a:r>
            <a:r>
              <a:rPr lang="fr-BE" sz="1600" dirty="0" smtClean="0"/>
              <a:t>: N</a:t>
            </a:r>
            <a:r>
              <a:rPr lang="ro-RO" sz="1600" dirty="0" smtClean="0"/>
              <a:t>U</a:t>
            </a:r>
            <a:endParaRPr lang="fr-BE" sz="1600" dirty="0" smtClean="0"/>
          </a:p>
          <a:p>
            <a:pPr marL="400050" lvl="1" indent="0" algn="just">
              <a:buNone/>
            </a:pPr>
            <a:endParaRPr lang="en-GB" sz="1600" dirty="0"/>
          </a:p>
          <a:p>
            <a:pPr marL="0" indent="0" algn="just">
              <a:buNone/>
            </a:pPr>
            <a:r>
              <a:rPr lang="ro-RO" sz="1800" dirty="0" smtClean="0"/>
              <a:t>Se aplică numai acolo unde există o </a:t>
            </a:r>
            <a:r>
              <a:rPr lang="ro-RO" sz="1800" b="1" dirty="0" smtClean="0">
                <a:solidFill>
                  <a:srgbClr val="FF0000"/>
                </a:solidFill>
              </a:rPr>
              <a:t>OSP</a:t>
            </a:r>
            <a:r>
              <a:rPr lang="fr-BE" sz="1800" dirty="0" smtClean="0"/>
              <a:t> </a:t>
            </a:r>
            <a:r>
              <a:rPr lang="fr-BE" sz="1600" dirty="0" smtClean="0"/>
              <a:t>(=</a:t>
            </a:r>
            <a:r>
              <a:rPr lang="ro-RO" sz="1600" dirty="0" smtClean="0"/>
              <a:t> </a:t>
            </a:r>
            <a:r>
              <a:rPr lang="ro-RO" sz="1600" i="1" dirty="0" smtClean="0"/>
              <a:t>o cerință definită sau stabilită de către o autoritate competentă, pentru a asigura servicii publice de transport de călători de interes general, pe care un operator, dacă ar ține seama de propriile sale interese comerciale, nu și le-ar asuma sau nu și le-ar asuma în aceeași măsură sau în aceleași condiții fără a fi retribuit</a:t>
            </a:r>
            <a:r>
              <a:rPr lang="fr-BE" sz="1600" dirty="0" smtClean="0"/>
              <a:t> – </a:t>
            </a:r>
            <a:r>
              <a:rPr lang="fr-BE" sz="1600" b="1" dirty="0" smtClean="0"/>
              <a:t>art. 2</a:t>
            </a:r>
            <a:r>
              <a:rPr lang="fr-BE" sz="1600" dirty="0" smtClean="0"/>
              <a:t>)</a:t>
            </a:r>
          </a:p>
          <a:p>
            <a:pPr marL="0" indent="0" algn="just">
              <a:buNone/>
            </a:pPr>
            <a:endParaRPr lang="fr-BE" sz="1800" dirty="0" smtClean="0"/>
          </a:p>
          <a:p>
            <a:pPr marL="0" indent="0" algn="just">
              <a:buNone/>
            </a:pPr>
            <a:r>
              <a:rPr lang="fr-BE" sz="1800" dirty="0" smtClean="0"/>
              <a:t>Obliga</a:t>
            </a:r>
            <a:r>
              <a:rPr lang="ro-RO" sz="1800" dirty="0" smtClean="0"/>
              <a:t>ţia de a încheia un CSP, în cazul </a:t>
            </a:r>
            <a:r>
              <a:rPr lang="ro-RO" sz="1800" dirty="0" smtClean="0"/>
              <a:t>în care</a:t>
            </a:r>
            <a:endParaRPr lang="fr-BE" sz="1800" dirty="0" smtClean="0"/>
          </a:p>
          <a:p>
            <a:pPr marL="400050" lvl="1" indent="0" algn="just">
              <a:buNone/>
            </a:pPr>
            <a:r>
              <a:rPr lang="fr-BE" sz="1600" dirty="0" smtClean="0"/>
              <a:t>- </a:t>
            </a:r>
            <a:r>
              <a:rPr lang="ro-RO" sz="1600" dirty="0" smtClean="0"/>
              <a:t>Se acordă un drept exclusiv operatorului de</a:t>
            </a:r>
            <a:r>
              <a:rPr lang="en-US" sz="1600" dirty="0" smtClean="0"/>
              <a:t> </a:t>
            </a:r>
            <a:r>
              <a:rPr lang="en-US" sz="1600" dirty="0" err="1" smtClean="0"/>
              <a:t>servicii</a:t>
            </a:r>
            <a:r>
              <a:rPr lang="en-US" sz="1600" dirty="0" smtClean="0"/>
              <a:t> </a:t>
            </a:r>
            <a:r>
              <a:rPr lang="en-US" sz="1600" dirty="0" err="1" smtClean="0"/>
              <a:t>publice</a:t>
            </a:r>
            <a:r>
              <a:rPr lang="en-US" sz="1600" dirty="0" smtClean="0"/>
              <a:t> de</a:t>
            </a:r>
            <a:r>
              <a:rPr lang="ro-RO" sz="1600" dirty="0" smtClean="0"/>
              <a:t> transport</a:t>
            </a:r>
            <a:r>
              <a:rPr lang="fr-BE" sz="1600" dirty="0" smtClean="0"/>
              <a:t> </a:t>
            </a:r>
            <a:r>
              <a:rPr lang="en-US" sz="1600" dirty="0" smtClean="0"/>
              <a:t>(</a:t>
            </a:r>
            <a:r>
              <a:rPr lang="ro-RO" sz="1600" dirty="0" smtClean="0"/>
              <a:t>şi</a:t>
            </a:r>
            <a:r>
              <a:rPr lang="en-US" sz="1600" dirty="0" smtClean="0"/>
              <a:t>/</a:t>
            </a:r>
            <a:r>
              <a:rPr lang="en-US" sz="1600" dirty="0" err="1" smtClean="0"/>
              <a:t>sau</a:t>
            </a:r>
            <a:r>
              <a:rPr lang="fr-BE" sz="1600" dirty="0" smtClean="0"/>
              <a:t>)</a:t>
            </a:r>
          </a:p>
          <a:p>
            <a:pPr marL="685800" lvl="1" algn="just">
              <a:buFontTx/>
              <a:buChar char="-"/>
            </a:pPr>
            <a:r>
              <a:rPr lang="fr-BE" sz="1600" dirty="0" smtClean="0"/>
              <a:t>Autorit</a:t>
            </a:r>
            <a:r>
              <a:rPr lang="ro-RO" sz="1600" dirty="0" err="1" smtClean="0"/>
              <a:t>ăţile</a:t>
            </a:r>
            <a:r>
              <a:rPr lang="ro-RO" sz="1600" dirty="0" smtClean="0"/>
              <a:t> acordă o compensaţie</a:t>
            </a:r>
            <a:r>
              <a:rPr lang="fr-BE" sz="1600" dirty="0" smtClean="0"/>
              <a:t> </a:t>
            </a:r>
          </a:p>
          <a:p>
            <a:pPr marL="0" lvl="1" indent="0" algn="just">
              <a:buNone/>
            </a:pPr>
            <a:r>
              <a:rPr lang="fr-BE" sz="1400" u="sng" dirty="0" smtClean="0"/>
              <a:t>Exce</a:t>
            </a:r>
            <a:r>
              <a:rPr lang="ro-RO" sz="1400" u="sng" dirty="0" err="1" smtClean="0"/>
              <a:t>pţie</a:t>
            </a:r>
            <a:r>
              <a:rPr lang="fr-BE" sz="1400" dirty="0" smtClean="0"/>
              <a:t>: </a:t>
            </a:r>
            <a:r>
              <a:rPr lang="fr-BE" sz="1400" dirty="0" smtClean="0"/>
              <a:t>S</a:t>
            </a:r>
            <a:r>
              <a:rPr lang="ro-RO" sz="1400" dirty="0" smtClean="0"/>
              <a:t>M</a:t>
            </a:r>
            <a:r>
              <a:rPr lang="fr-BE" sz="1400" dirty="0" smtClean="0"/>
              <a:t> </a:t>
            </a:r>
            <a:r>
              <a:rPr lang="ro-RO" sz="1400" dirty="0" smtClean="0"/>
              <a:t>poate excepta de la aplicarea Regulilor asupra normelor generale referitoare la tarifele maximale pentru elevi, studenţi, ucenici şi persoane cu mobilitate redusă. Notificarea Comisiei. Regulile privind Ajutoarele de stat sunt aplicabile </a:t>
            </a:r>
            <a:r>
              <a:rPr lang="fr-BE" sz="1400" dirty="0" smtClean="0"/>
              <a:t>(</a:t>
            </a:r>
            <a:r>
              <a:rPr lang="fr-BE" sz="1400" b="1" dirty="0" smtClean="0"/>
              <a:t>Art</a:t>
            </a:r>
            <a:r>
              <a:rPr lang="fr-BE" sz="1400" b="1" dirty="0"/>
              <a:t>. 3</a:t>
            </a:r>
            <a:r>
              <a:rPr lang="fr-BE" sz="1400" dirty="0" smtClean="0"/>
              <a:t>). Ex: </a:t>
            </a:r>
            <a:r>
              <a:rPr lang="ro-RO" sz="1400" dirty="0" smtClean="0"/>
              <a:t>State </a:t>
            </a:r>
            <a:r>
              <a:rPr lang="ro-RO" sz="1400" dirty="0" err="1" smtClean="0"/>
              <a:t>Aid</a:t>
            </a:r>
            <a:r>
              <a:rPr lang="ro-RO" sz="1400" dirty="0" smtClean="0"/>
              <a:t> </a:t>
            </a:r>
            <a:r>
              <a:rPr lang="fr-BE" sz="1400" dirty="0" smtClean="0"/>
              <a:t>SA.34155 – German</a:t>
            </a:r>
            <a:r>
              <a:rPr lang="ro-RO" sz="1400" dirty="0" smtClean="0"/>
              <a:t>ia</a:t>
            </a:r>
            <a:r>
              <a:rPr lang="fr-BE" sz="1400" dirty="0" smtClean="0"/>
              <a:t>, 22.1.2014</a:t>
            </a:r>
            <a:endParaRPr lang="fr-BE" sz="1400" dirty="0"/>
          </a:p>
          <a:p>
            <a:pPr marL="0" indent="0" algn="just">
              <a:buNone/>
            </a:pPr>
            <a:endParaRPr lang="fr-BE" sz="1600" dirty="0" smtClean="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6</a:t>
            </a:fld>
            <a:endParaRPr lang="en-GB"/>
          </a:p>
        </p:txBody>
      </p:sp>
    </p:spTree>
    <p:extLst>
      <p:ext uri="{BB962C8B-B14F-4D97-AF65-F5344CB8AC3E}">
        <p14:creationId xmlns:p14="http://schemas.microsoft.com/office/powerpoint/2010/main" xmlns="" val="286343095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smtClean="0"/>
              <a:t/>
            </a:r>
            <a:br>
              <a:rPr lang="en-GB" sz="2800" b="1" dirty="0" smtClean="0"/>
            </a:br>
            <a:r>
              <a:rPr lang="ro-RO" sz="2800" b="1" dirty="0" smtClean="0"/>
              <a:t>Ajutoarele de stat </a:t>
            </a:r>
            <a:r>
              <a:rPr lang="en-US" sz="2800" b="1" dirty="0" smtClean="0"/>
              <a:t>– </a:t>
            </a:r>
            <a:r>
              <a:rPr lang="en-US" sz="2800" b="1" dirty="0" err="1" smtClean="0"/>
              <a:t>Legisla</a:t>
            </a:r>
            <a:r>
              <a:rPr lang="ro-RO" sz="2800" b="1" dirty="0" smtClean="0"/>
              <a:t>ţie secundară</a:t>
            </a:r>
            <a:r>
              <a:rPr lang="en-GB" sz="2800" b="1" dirty="0" smtClean="0"/>
              <a:t/>
            </a:r>
            <a:br>
              <a:rPr lang="en-GB" sz="2800" b="1" dirty="0" smtClean="0"/>
            </a:br>
            <a:r>
              <a:rPr lang="en-GB" sz="2800" b="1" dirty="0" err="1" smtClean="0"/>
              <a:t>Reg</a:t>
            </a:r>
            <a:r>
              <a:rPr lang="ro-RO" sz="2800" b="1" dirty="0" err="1" smtClean="0"/>
              <a:t>ulamentul</a:t>
            </a:r>
            <a:r>
              <a:rPr lang="ro-RO" sz="2800" b="1" dirty="0" smtClean="0"/>
              <a:t> </a:t>
            </a:r>
            <a:r>
              <a:rPr lang="en-US" sz="2800" b="1" dirty="0" smtClean="0"/>
              <a:t>(CE) Nr.</a:t>
            </a:r>
            <a:r>
              <a:rPr lang="en-GB" sz="2800" b="1" dirty="0" smtClean="0"/>
              <a:t> 1370/2007</a:t>
            </a:r>
            <a:endParaRPr lang="en-GB" sz="2800" dirty="0"/>
          </a:p>
        </p:txBody>
      </p:sp>
      <p:sp>
        <p:nvSpPr>
          <p:cNvPr id="3" name="Content Placeholder 2"/>
          <p:cNvSpPr>
            <a:spLocks noGrp="1"/>
          </p:cNvSpPr>
          <p:nvPr>
            <p:ph idx="1"/>
          </p:nvPr>
        </p:nvSpPr>
        <p:spPr>
          <a:xfrm>
            <a:off x="395536" y="980728"/>
            <a:ext cx="8352928" cy="5472608"/>
          </a:xfrm>
        </p:spPr>
        <p:txBody>
          <a:bodyPr/>
          <a:lstStyle/>
          <a:p>
            <a:pPr marL="0" indent="0" algn="just">
              <a:buNone/>
            </a:pPr>
            <a:r>
              <a:rPr lang="ro-RO" sz="1800" smtClean="0"/>
              <a:t>Î</a:t>
            </a:r>
            <a:endParaRPr lang="fr-BE" sz="1400" dirty="0" smtClean="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7</a:t>
            </a:fld>
            <a:endParaRPr lang="en-GB"/>
          </a:p>
        </p:txBody>
      </p:sp>
      <p:sp>
        <p:nvSpPr>
          <p:cNvPr id="5" name="Rectangle 4"/>
          <p:cNvSpPr/>
          <p:nvPr/>
        </p:nvSpPr>
        <p:spPr>
          <a:xfrm>
            <a:off x="381000" y="889844"/>
            <a:ext cx="8229600" cy="4862870"/>
          </a:xfrm>
          <a:prstGeom prst="rect">
            <a:avLst/>
          </a:prstGeom>
        </p:spPr>
        <p:txBody>
          <a:bodyPr wrap="square">
            <a:spAutoFit/>
          </a:bodyPr>
          <a:lstStyle/>
          <a:p>
            <a:pPr marL="0" indent="0" algn="just">
              <a:buNone/>
            </a:pPr>
            <a:r>
              <a:rPr lang="fr-BE" sz="1400" b="0" dirty="0" smtClean="0">
                <a:solidFill>
                  <a:srgbClr val="1B1290"/>
                </a:solidFill>
                <a:latin typeface="+mj-lt"/>
              </a:rPr>
              <a:t>Co</a:t>
            </a:r>
            <a:r>
              <a:rPr lang="ro-RO" sz="1400" b="0" dirty="0" smtClean="0">
                <a:solidFill>
                  <a:srgbClr val="1B1290"/>
                </a:solidFill>
                <a:latin typeface="+mj-lt"/>
              </a:rPr>
              <a:t>nţinutul  contractelor de servicii publice </a:t>
            </a:r>
            <a:r>
              <a:rPr lang="fr-BE" sz="1400" b="0" dirty="0" smtClean="0">
                <a:solidFill>
                  <a:srgbClr val="1B1290"/>
                </a:solidFill>
                <a:latin typeface="+mj-lt"/>
              </a:rPr>
              <a:t>– </a:t>
            </a:r>
            <a:r>
              <a:rPr lang="fr-BE" sz="1400" dirty="0" smtClean="0">
                <a:solidFill>
                  <a:srgbClr val="1B1290"/>
                </a:solidFill>
                <a:latin typeface="+mj-lt"/>
              </a:rPr>
              <a:t>Art. 4</a:t>
            </a:r>
          </a:p>
          <a:p>
            <a:pPr algn="just">
              <a:buFont typeface="Arial" pitchFamily="34" charset="0"/>
              <a:buChar char="•"/>
            </a:pPr>
            <a:r>
              <a:rPr lang="ro-RO" sz="1400" b="0" dirty="0" smtClean="0">
                <a:solidFill>
                  <a:srgbClr val="1B1290"/>
                </a:solidFill>
                <a:latin typeface="+mj-lt"/>
              </a:rPr>
              <a:t> stabilirea clară a OSP şi a zonelor geografice în cauză</a:t>
            </a:r>
            <a:endParaRPr lang="fr-BE" sz="1400" b="0" dirty="0" smtClean="0">
              <a:solidFill>
                <a:srgbClr val="1B1290"/>
              </a:solidFill>
              <a:latin typeface="+mj-lt"/>
            </a:endParaRPr>
          </a:p>
          <a:p>
            <a:pPr algn="just">
              <a:buFont typeface="Arial" pitchFamily="34" charset="0"/>
              <a:buChar char="•"/>
            </a:pPr>
            <a:r>
              <a:rPr lang="ro-RO" sz="1400" b="0" dirty="0" smtClean="0">
                <a:solidFill>
                  <a:srgbClr val="1B1290"/>
                </a:solidFill>
                <a:latin typeface="+mj-lt"/>
              </a:rPr>
              <a:t> stabilirea parametrilor de </a:t>
            </a:r>
            <a:r>
              <a:rPr lang="ro-RO" sz="1400" b="0" dirty="0" smtClean="0">
                <a:solidFill>
                  <a:srgbClr val="1B1290"/>
                </a:solidFill>
                <a:latin typeface="+mj-lt"/>
              </a:rPr>
              <a:t>calcul al </a:t>
            </a:r>
            <a:r>
              <a:rPr lang="ro-RO" sz="1400" b="0" dirty="0" smtClean="0">
                <a:solidFill>
                  <a:srgbClr val="1B1290"/>
                </a:solidFill>
                <a:latin typeface="+mj-lt"/>
              </a:rPr>
              <a:t>plăţii compensaţiei</a:t>
            </a:r>
            <a:endParaRPr lang="fr-BE" sz="1400" b="0" dirty="0" smtClean="0">
              <a:solidFill>
                <a:srgbClr val="1B1290"/>
              </a:solidFill>
              <a:latin typeface="+mj-lt"/>
            </a:endParaRPr>
          </a:p>
          <a:p>
            <a:pPr algn="just">
              <a:buFont typeface="Arial" pitchFamily="34" charset="0"/>
              <a:buChar char="•"/>
            </a:pPr>
            <a:r>
              <a:rPr lang="ro-RO" sz="1400" b="0" dirty="0" smtClean="0">
                <a:solidFill>
                  <a:srgbClr val="1B1290"/>
                </a:solidFill>
                <a:latin typeface="+mj-lt"/>
              </a:rPr>
              <a:t> stabilirea naturii şi întinderii oricăror drepturi exclusive</a:t>
            </a:r>
            <a:endParaRPr lang="fr-BE" sz="1400" b="0" dirty="0" smtClean="0">
              <a:solidFill>
                <a:srgbClr val="1B1290"/>
              </a:solidFill>
              <a:latin typeface="+mj-lt"/>
            </a:endParaRPr>
          </a:p>
          <a:p>
            <a:pPr algn="just">
              <a:buFont typeface="Arial" pitchFamily="34" charset="0"/>
              <a:buChar char="•"/>
            </a:pPr>
            <a:r>
              <a:rPr lang="ro-RO" sz="1400" b="0" dirty="0" smtClean="0">
                <a:solidFill>
                  <a:srgbClr val="1B1290"/>
                </a:solidFill>
                <a:latin typeface="+mj-lt"/>
              </a:rPr>
              <a:t> stabilirea modului de alocare a costurilor şi veniturilor</a:t>
            </a:r>
            <a:endParaRPr lang="fr-BE" sz="1400" b="0" dirty="0" smtClean="0">
              <a:solidFill>
                <a:srgbClr val="1B1290"/>
              </a:solidFill>
              <a:latin typeface="+mj-lt"/>
            </a:endParaRPr>
          </a:p>
          <a:p>
            <a:pPr algn="just">
              <a:buFont typeface="Arial" pitchFamily="34" charset="0"/>
              <a:buChar char="•"/>
            </a:pPr>
            <a:r>
              <a:rPr lang="ro-RO" sz="1400" b="0" dirty="0" smtClean="0">
                <a:solidFill>
                  <a:srgbClr val="1B1290"/>
                </a:solidFill>
                <a:latin typeface="+mj-lt"/>
              </a:rPr>
              <a:t> durata </a:t>
            </a:r>
            <a:r>
              <a:rPr lang="fr-BE" sz="1400" b="0" dirty="0" smtClean="0">
                <a:solidFill>
                  <a:srgbClr val="1B1290"/>
                </a:solidFill>
                <a:latin typeface="+mj-lt"/>
              </a:rPr>
              <a:t>(10 </a:t>
            </a:r>
            <a:r>
              <a:rPr lang="ro-RO" sz="1400" b="0" dirty="0" smtClean="0">
                <a:solidFill>
                  <a:srgbClr val="1B1290"/>
                </a:solidFill>
                <a:latin typeface="+mj-lt"/>
              </a:rPr>
              <a:t>ani pentru servicii publice de transport cu autocarul şi autobuzul şi 15 ani pentru servicii publice de transport pe calea ferată şi cu alte moduri de transport pe şine</a:t>
            </a:r>
            <a:r>
              <a:rPr lang="fr-BE" sz="1400" b="0" dirty="0" smtClean="0">
                <a:solidFill>
                  <a:srgbClr val="1B1290"/>
                </a:solidFill>
                <a:latin typeface="+mj-lt"/>
              </a:rPr>
              <a:t>. Exce</a:t>
            </a:r>
            <a:r>
              <a:rPr lang="ro-RO" sz="1400" b="0" dirty="0" err="1" smtClean="0">
                <a:solidFill>
                  <a:srgbClr val="1B1290"/>
                </a:solidFill>
                <a:latin typeface="+mj-lt"/>
              </a:rPr>
              <a:t>pţii</a:t>
            </a:r>
            <a:r>
              <a:rPr lang="fr-BE" sz="1400" b="0" dirty="0" smtClean="0">
                <a:solidFill>
                  <a:srgbClr val="1B1290"/>
                </a:solidFill>
                <a:latin typeface="+mj-lt"/>
              </a:rPr>
              <a:t>)</a:t>
            </a:r>
          </a:p>
          <a:p>
            <a:pPr algn="just">
              <a:buFont typeface="Arial" pitchFamily="34" charset="0"/>
              <a:buChar char="•"/>
            </a:pPr>
            <a:r>
              <a:rPr lang="ro-RO" sz="1400" b="0" dirty="0" smtClean="0">
                <a:solidFill>
                  <a:srgbClr val="1B1290"/>
                </a:solidFill>
                <a:latin typeface="+mj-lt"/>
              </a:rPr>
              <a:t> stabilirea standardelor de calitate</a:t>
            </a:r>
          </a:p>
          <a:p>
            <a:pPr algn="just">
              <a:buFont typeface="Arial" pitchFamily="34" charset="0"/>
              <a:buChar char="•"/>
            </a:pPr>
            <a:r>
              <a:rPr lang="ro-RO" sz="1400" b="0" dirty="0" smtClean="0">
                <a:solidFill>
                  <a:srgbClr val="1B1290"/>
                </a:solidFill>
                <a:latin typeface="+mj-lt"/>
              </a:rPr>
              <a:t> stabilirea modalităţilor de subcontractare</a:t>
            </a:r>
            <a:endParaRPr lang="fr-BE" sz="1400" b="0" dirty="0" smtClean="0">
              <a:solidFill>
                <a:srgbClr val="1B1290"/>
              </a:solidFill>
              <a:latin typeface="+mj-lt"/>
            </a:endParaRPr>
          </a:p>
          <a:p>
            <a:pPr marL="0" indent="0" algn="just"/>
            <a:r>
              <a:rPr lang="ro-RO" sz="1600" b="0" dirty="0" smtClean="0">
                <a:solidFill>
                  <a:srgbClr val="1B1290"/>
                </a:solidFill>
                <a:latin typeface="+mj-lt"/>
              </a:rPr>
              <a:t>Atribuirea CSP </a:t>
            </a:r>
            <a:r>
              <a:rPr lang="fr-BE" sz="1600" b="0" dirty="0" smtClean="0">
                <a:solidFill>
                  <a:srgbClr val="1B1290"/>
                </a:solidFill>
                <a:latin typeface="+mj-lt"/>
              </a:rPr>
              <a:t> – </a:t>
            </a:r>
            <a:r>
              <a:rPr lang="fr-BE" sz="1600" dirty="0" smtClean="0">
                <a:solidFill>
                  <a:srgbClr val="1B1290"/>
                </a:solidFill>
                <a:latin typeface="+mj-lt"/>
              </a:rPr>
              <a:t>Art. 5</a:t>
            </a:r>
          </a:p>
          <a:p>
            <a:pPr algn="just">
              <a:buFontTx/>
              <a:buChar char="-"/>
            </a:pPr>
            <a:r>
              <a:rPr lang="fr-BE" sz="1400" b="0" dirty="0" smtClean="0">
                <a:solidFill>
                  <a:srgbClr val="FF0000"/>
                </a:solidFill>
                <a:latin typeface="+mj-lt"/>
              </a:rPr>
              <a:t>Princi</a:t>
            </a:r>
            <a:r>
              <a:rPr lang="ro-RO" sz="1400" b="0" dirty="0" err="1" smtClean="0">
                <a:solidFill>
                  <a:srgbClr val="FF0000"/>
                </a:solidFill>
                <a:latin typeface="+mj-lt"/>
              </a:rPr>
              <a:t>piul</a:t>
            </a:r>
            <a:r>
              <a:rPr lang="ro-RO" sz="1400" b="0" dirty="0" smtClean="0">
                <a:solidFill>
                  <a:srgbClr val="FF0000"/>
                </a:solidFill>
                <a:latin typeface="+mj-lt"/>
              </a:rPr>
              <a:t> atribuirii prin procedură competitivă</a:t>
            </a:r>
            <a:r>
              <a:rPr lang="fr-BE" sz="1400" b="0" dirty="0" smtClean="0">
                <a:solidFill>
                  <a:srgbClr val="FF0000"/>
                </a:solidFill>
                <a:latin typeface="+mj-lt"/>
              </a:rPr>
              <a:t> </a:t>
            </a:r>
          </a:p>
          <a:p>
            <a:pPr marL="0" indent="0" algn="just">
              <a:buNone/>
            </a:pPr>
            <a:r>
              <a:rPr lang="fr-BE" sz="1400" b="0" dirty="0" smtClean="0">
                <a:latin typeface="+mj-lt"/>
              </a:rPr>
              <a:t>       </a:t>
            </a:r>
            <a:r>
              <a:rPr lang="ro-RO" sz="1400" b="0" dirty="0" smtClean="0">
                <a:solidFill>
                  <a:srgbClr val="00B050"/>
                </a:solidFill>
                <a:latin typeface="+mj-lt"/>
              </a:rPr>
              <a:t>autobuze şi tramvaie</a:t>
            </a:r>
            <a:r>
              <a:rPr lang="fr-BE" sz="1400" b="0" dirty="0" smtClean="0">
                <a:latin typeface="+mj-lt"/>
              </a:rPr>
              <a:t>: </a:t>
            </a:r>
            <a:r>
              <a:rPr lang="fr-BE" sz="1400" b="0" dirty="0" smtClean="0">
                <a:solidFill>
                  <a:srgbClr val="1B1290"/>
                </a:solidFill>
                <a:latin typeface="+mj-lt"/>
              </a:rPr>
              <a:t>Dir 2014/24  si 2014/25 </a:t>
            </a:r>
            <a:r>
              <a:rPr lang="ro-RO" sz="1400" b="0" dirty="0" smtClean="0">
                <a:solidFill>
                  <a:srgbClr val="1B1290"/>
                </a:solidFill>
                <a:latin typeface="+mj-lt"/>
              </a:rPr>
              <a:t>pentru contracte</a:t>
            </a:r>
            <a:r>
              <a:rPr lang="fr-BE" sz="1400" b="0" dirty="0" smtClean="0">
                <a:solidFill>
                  <a:srgbClr val="1B1290"/>
                </a:solidFill>
                <a:latin typeface="+mj-lt"/>
              </a:rPr>
              <a:t>, Reg 1370 </a:t>
            </a:r>
            <a:r>
              <a:rPr lang="ro-RO" sz="1400" b="0" dirty="0" smtClean="0">
                <a:solidFill>
                  <a:srgbClr val="1B1290"/>
                </a:solidFill>
                <a:latin typeface="+mj-lt"/>
              </a:rPr>
              <a:t>pentru concesiuni</a:t>
            </a:r>
            <a:endParaRPr lang="fr-BE" sz="1400" b="0" dirty="0" smtClean="0">
              <a:solidFill>
                <a:srgbClr val="1B1290"/>
              </a:solidFill>
              <a:latin typeface="+mj-lt"/>
            </a:endParaRPr>
          </a:p>
          <a:p>
            <a:pPr marL="0" indent="0" algn="just">
              <a:buNone/>
            </a:pPr>
            <a:r>
              <a:rPr lang="fr-BE" sz="1400" b="0" dirty="0" smtClean="0">
                <a:latin typeface="+mj-lt"/>
              </a:rPr>
              <a:t>       </a:t>
            </a:r>
            <a:r>
              <a:rPr lang="ro-RO" sz="1400" b="0" dirty="0" smtClean="0">
                <a:solidFill>
                  <a:srgbClr val="00B050"/>
                </a:solidFill>
                <a:latin typeface="+mj-lt"/>
              </a:rPr>
              <a:t>cale ferată şi metrou</a:t>
            </a:r>
            <a:r>
              <a:rPr lang="fr-BE" sz="1400" b="0" dirty="0" smtClean="0">
                <a:latin typeface="+mj-lt"/>
              </a:rPr>
              <a:t>: </a:t>
            </a:r>
            <a:r>
              <a:rPr lang="fr-BE" sz="1400" b="0" dirty="0" smtClean="0">
                <a:solidFill>
                  <a:srgbClr val="1B1290"/>
                </a:solidFill>
                <a:latin typeface="+mj-lt"/>
              </a:rPr>
              <a:t>Reg 1370 </a:t>
            </a:r>
            <a:r>
              <a:rPr lang="ro-RO" sz="1400" b="0" dirty="0" smtClean="0">
                <a:solidFill>
                  <a:srgbClr val="1B1290"/>
                </a:solidFill>
                <a:latin typeface="+mj-lt"/>
              </a:rPr>
              <a:t>pentru contracte şi concesiuni</a:t>
            </a:r>
            <a:endParaRPr lang="fr-BE" sz="1400" b="0" dirty="0" smtClean="0">
              <a:solidFill>
                <a:srgbClr val="1B1290"/>
              </a:solidFill>
              <a:latin typeface="+mj-lt"/>
            </a:endParaRPr>
          </a:p>
          <a:p>
            <a:pPr algn="just">
              <a:buFontTx/>
              <a:buChar char="-"/>
            </a:pPr>
            <a:r>
              <a:rPr lang="fr-BE" sz="1400" b="0" dirty="0" smtClean="0">
                <a:solidFill>
                  <a:srgbClr val="FF0000"/>
                </a:solidFill>
                <a:latin typeface="+mj-lt"/>
              </a:rPr>
              <a:t>excep</a:t>
            </a:r>
            <a:r>
              <a:rPr lang="ro-RO" sz="1400" b="0" dirty="0" smtClean="0">
                <a:solidFill>
                  <a:srgbClr val="FF0000"/>
                </a:solidFill>
                <a:latin typeface="+mj-lt"/>
              </a:rPr>
              <a:t>ţii</a:t>
            </a:r>
            <a:r>
              <a:rPr lang="fr-BE" sz="1400" b="0" dirty="0" smtClean="0">
                <a:solidFill>
                  <a:srgbClr val="FF0000"/>
                </a:solidFill>
                <a:latin typeface="+mj-lt"/>
              </a:rPr>
              <a:t>:</a:t>
            </a:r>
            <a:r>
              <a:rPr lang="fr-BE" sz="1400" b="0" dirty="0" smtClean="0">
                <a:latin typeface="+mj-lt"/>
              </a:rPr>
              <a:t> </a:t>
            </a:r>
            <a:r>
              <a:rPr lang="ro-RO" sz="1400" b="0" dirty="0" smtClean="0">
                <a:solidFill>
                  <a:srgbClr val="00B050"/>
                </a:solidFill>
                <a:latin typeface="+mj-lt"/>
              </a:rPr>
              <a:t>operator intern</a:t>
            </a:r>
            <a:r>
              <a:rPr lang="fr-BE" sz="1400" b="0" dirty="0" smtClean="0">
                <a:solidFill>
                  <a:srgbClr val="00B050"/>
                </a:solidFill>
                <a:latin typeface="+mj-lt"/>
              </a:rPr>
              <a:t> </a:t>
            </a:r>
            <a:r>
              <a:rPr lang="fr-BE" sz="1400" b="0" dirty="0" smtClean="0">
                <a:solidFill>
                  <a:srgbClr val="1B1290"/>
                </a:solidFill>
                <a:latin typeface="+mj-lt"/>
              </a:rPr>
              <a:t>(</a:t>
            </a:r>
            <a:r>
              <a:rPr lang="ro-RO" sz="1400" b="0" dirty="0" smtClean="0">
                <a:solidFill>
                  <a:srgbClr val="1B1290"/>
                </a:solidFill>
                <a:latin typeface="+mj-lt"/>
              </a:rPr>
              <a:t>compartiment propriu sau CSP atribuit unei entităţi juridice distincte asupra căreia AP exercită un control similar controlului pe care îl exercită  asupra propriilor departamente</a:t>
            </a:r>
            <a:r>
              <a:rPr lang="fr-BE" sz="1400" b="0" dirty="0" smtClean="0">
                <a:solidFill>
                  <a:srgbClr val="1B1290"/>
                </a:solidFill>
                <a:latin typeface="+mj-lt"/>
              </a:rPr>
              <a:t>; set </a:t>
            </a:r>
            <a:r>
              <a:rPr lang="ro-RO" sz="1400" b="0" dirty="0" smtClean="0">
                <a:solidFill>
                  <a:srgbClr val="1B1290"/>
                </a:solidFill>
                <a:latin typeface="+mj-lt"/>
              </a:rPr>
              <a:t>de norme şi condiţii care trebuie respectate</a:t>
            </a:r>
            <a:r>
              <a:rPr lang="fr-BE" sz="1400" b="0" dirty="0" smtClean="0">
                <a:solidFill>
                  <a:srgbClr val="1B1290"/>
                </a:solidFill>
                <a:latin typeface="+mj-lt"/>
              </a:rPr>
              <a:t>), </a:t>
            </a:r>
            <a:r>
              <a:rPr lang="fr-BE" sz="1400" b="0" dirty="0" smtClean="0">
                <a:solidFill>
                  <a:srgbClr val="00B050"/>
                </a:solidFill>
                <a:latin typeface="+mj-lt"/>
              </a:rPr>
              <a:t>PSO </a:t>
            </a:r>
            <a:r>
              <a:rPr lang="ro-RO" sz="1400" b="0" dirty="0" smtClean="0">
                <a:solidFill>
                  <a:srgbClr val="00B050"/>
                </a:solidFill>
                <a:latin typeface="+mj-lt"/>
              </a:rPr>
              <a:t>de valoare mică sau o IMM</a:t>
            </a:r>
            <a:r>
              <a:rPr lang="fr-BE" sz="1400" b="0" dirty="0" smtClean="0">
                <a:solidFill>
                  <a:srgbClr val="00B050"/>
                </a:solidFill>
                <a:latin typeface="+mj-lt"/>
              </a:rPr>
              <a:t> (de minimis), </a:t>
            </a:r>
            <a:r>
              <a:rPr lang="ro-RO" sz="1400" b="0" dirty="0" smtClean="0">
                <a:solidFill>
                  <a:srgbClr val="00B050"/>
                </a:solidFill>
                <a:latin typeface="+mj-lt"/>
              </a:rPr>
              <a:t>urgenţă, cale ferată</a:t>
            </a:r>
            <a:r>
              <a:rPr lang="fr-BE" sz="1400" b="0" dirty="0" smtClean="0">
                <a:solidFill>
                  <a:srgbClr val="00B050"/>
                </a:solidFill>
                <a:latin typeface="+mj-lt"/>
              </a:rPr>
              <a:t> </a:t>
            </a:r>
            <a:r>
              <a:rPr lang="fr-BE" sz="1400" b="0" dirty="0" smtClean="0">
                <a:solidFill>
                  <a:srgbClr val="1B1290"/>
                </a:solidFill>
                <a:latin typeface="+mj-lt"/>
              </a:rPr>
              <a:t>(</a:t>
            </a:r>
            <a:r>
              <a:rPr lang="ro-RO" sz="1400" b="0" dirty="0" smtClean="0">
                <a:solidFill>
                  <a:srgbClr val="1B1290"/>
                </a:solidFill>
                <a:latin typeface="+mj-lt"/>
              </a:rPr>
              <a:t>dacă nu este interzis de legislaţia naţională</a:t>
            </a:r>
            <a:r>
              <a:rPr lang="fr-BE" sz="1400" b="0" dirty="0" smtClean="0">
                <a:solidFill>
                  <a:srgbClr val="1B1290"/>
                </a:solidFill>
                <a:latin typeface="+mj-lt"/>
              </a:rPr>
              <a:t>)</a:t>
            </a:r>
          </a:p>
          <a:p>
            <a:pPr marL="0" indent="0" algn="just">
              <a:buNone/>
            </a:pPr>
            <a:r>
              <a:rPr lang="ro-RO" sz="1600" b="0" dirty="0" smtClean="0">
                <a:solidFill>
                  <a:srgbClr val="1B1290"/>
                </a:solidFill>
                <a:latin typeface="+mj-lt"/>
              </a:rPr>
              <a:t>Evitarea compensării în exces</a:t>
            </a:r>
            <a:r>
              <a:rPr lang="fr-BE" sz="1600" b="0" dirty="0" smtClean="0">
                <a:solidFill>
                  <a:srgbClr val="1B1290"/>
                </a:solidFill>
                <a:latin typeface="+mj-lt"/>
              </a:rPr>
              <a:t> – </a:t>
            </a:r>
            <a:r>
              <a:rPr lang="fr-BE" sz="1600" dirty="0" smtClean="0">
                <a:solidFill>
                  <a:srgbClr val="1B1290"/>
                </a:solidFill>
                <a:latin typeface="+mj-lt"/>
              </a:rPr>
              <a:t>Art. 6</a:t>
            </a:r>
          </a:p>
          <a:p>
            <a:pPr algn="just">
              <a:buFontTx/>
              <a:buChar char="-"/>
            </a:pPr>
            <a:r>
              <a:rPr lang="ro-RO" sz="1400" b="0" dirty="0" smtClean="0">
                <a:solidFill>
                  <a:srgbClr val="1B1290"/>
                </a:solidFill>
                <a:latin typeface="+mj-lt"/>
              </a:rPr>
              <a:t> licitaţie</a:t>
            </a:r>
            <a:r>
              <a:rPr lang="fr-BE" sz="1400" b="0" dirty="0" smtClean="0">
                <a:solidFill>
                  <a:srgbClr val="1B1290"/>
                </a:solidFill>
                <a:latin typeface="+mj-lt"/>
              </a:rPr>
              <a:t>: contract + </a:t>
            </a:r>
            <a:r>
              <a:rPr lang="ro-RO" sz="1400" b="0" dirty="0" smtClean="0">
                <a:solidFill>
                  <a:srgbClr val="1B1290"/>
                </a:solidFill>
                <a:latin typeface="+mj-lt"/>
              </a:rPr>
              <a:t>preţ de piaţă</a:t>
            </a:r>
            <a:r>
              <a:rPr lang="fr-BE" sz="1400" b="0" dirty="0" smtClean="0">
                <a:solidFill>
                  <a:srgbClr val="1B1290"/>
                </a:solidFill>
                <a:latin typeface="+mj-lt"/>
              </a:rPr>
              <a:t> (Art. 5.1 </a:t>
            </a:r>
            <a:r>
              <a:rPr lang="ro-RO" sz="1400" b="0" dirty="0" smtClean="0">
                <a:solidFill>
                  <a:srgbClr val="1B1290"/>
                </a:solidFill>
                <a:latin typeface="+mj-lt"/>
              </a:rPr>
              <a:t>şi</a:t>
            </a:r>
            <a:r>
              <a:rPr lang="fr-BE" sz="1400" b="0" dirty="0" smtClean="0">
                <a:solidFill>
                  <a:srgbClr val="1B1290"/>
                </a:solidFill>
                <a:latin typeface="+mj-lt"/>
              </a:rPr>
              <a:t> 5.3)</a:t>
            </a:r>
          </a:p>
          <a:p>
            <a:pPr algn="just">
              <a:buFontTx/>
              <a:buChar char="-"/>
            </a:pPr>
            <a:r>
              <a:rPr lang="fr-BE" sz="1400" b="0" dirty="0" smtClean="0">
                <a:solidFill>
                  <a:srgbClr val="1B1290"/>
                </a:solidFill>
                <a:latin typeface="+mj-lt"/>
              </a:rPr>
              <a:t>In </a:t>
            </a:r>
            <a:r>
              <a:rPr lang="ro-RO" sz="1400" b="0" dirty="0" smtClean="0">
                <a:solidFill>
                  <a:srgbClr val="1B1290"/>
                </a:solidFill>
                <a:latin typeface="+mj-lt"/>
              </a:rPr>
              <a:t>absenţa licitaţiei </a:t>
            </a:r>
            <a:r>
              <a:rPr lang="en-US" sz="1400" b="0" dirty="0" smtClean="0">
                <a:solidFill>
                  <a:srgbClr val="1B1290"/>
                </a:solidFill>
                <a:latin typeface="+mj-lt"/>
              </a:rPr>
              <a:t>(</a:t>
            </a:r>
            <a:r>
              <a:rPr lang="en-US" sz="1400" b="0" dirty="0" err="1" smtClean="0">
                <a:solidFill>
                  <a:srgbClr val="1B1290"/>
                </a:solidFill>
                <a:latin typeface="+mj-lt"/>
              </a:rPr>
              <a:t>cale</a:t>
            </a:r>
            <a:r>
              <a:rPr lang="en-US" sz="1400" b="0" dirty="0" smtClean="0">
                <a:solidFill>
                  <a:srgbClr val="1B1290"/>
                </a:solidFill>
                <a:latin typeface="+mj-lt"/>
              </a:rPr>
              <a:t> </a:t>
            </a:r>
            <a:r>
              <a:rPr lang="en-US" sz="1400" b="0" dirty="0" err="1" smtClean="0">
                <a:solidFill>
                  <a:srgbClr val="1B1290"/>
                </a:solidFill>
                <a:latin typeface="+mj-lt"/>
              </a:rPr>
              <a:t>ferat</a:t>
            </a:r>
            <a:r>
              <a:rPr lang="ro-RO" sz="1400" b="0" dirty="0" smtClean="0">
                <a:solidFill>
                  <a:srgbClr val="1B1290"/>
                </a:solidFill>
                <a:latin typeface="+mj-lt"/>
              </a:rPr>
              <a:t>ă, compartiment intern, de </a:t>
            </a:r>
            <a:r>
              <a:rPr lang="ro-RO" sz="1400" b="0" dirty="0" err="1" smtClean="0">
                <a:solidFill>
                  <a:srgbClr val="1B1290"/>
                </a:solidFill>
                <a:latin typeface="+mj-lt"/>
              </a:rPr>
              <a:t>minimis</a:t>
            </a:r>
            <a:r>
              <a:rPr lang="ro-RO" sz="1400" b="0" dirty="0" smtClean="0">
                <a:solidFill>
                  <a:srgbClr val="1B1290"/>
                </a:solidFill>
                <a:latin typeface="+mj-lt"/>
              </a:rPr>
              <a:t>, norme generale…</a:t>
            </a:r>
            <a:r>
              <a:rPr lang="en-US" sz="1400" b="0" dirty="0" smtClean="0">
                <a:solidFill>
                  <a:srgbClr val="1B1290"/>
                </a:solidFill>
                <a:latin typeface="+mj-lt"/>
              </a:rPr>
              <a:t>):</a:t>
            </a:r>
            <a:r>
              <a:rPr lang="fr-BE" sz="1400" b="0" dirty="0" smtClean="0">
                <a:solidFill>
                  <a:srgbClr val="1B1290"/>
                </a:solidFill>
                <a:latin typeface="+mj-lt"/>
              </a:rPr>
              <a:t> contract + anexa la Reg. 1370 (compensa</a:t>
            </a:r>
            <a:r>
              <a:rPr lang="ro-RO" sz="1400" b="0" dirty="0" smtClean="0">
                <a:solidFill>
                  <a:srgbClr val="1B1290"/>
                </a:solidFill>
                <a:latin typeface="+mj-lt"/>
              </a:rPr>
              <a:t>ţia nu trebuie să depăşească efectul financiar net asupra costurilor suportate şi a veniturilor generate  în efectuarea OSP, ţinând cont de un profit rezonabil</a:t>
            </a:r>
            <a:r>
              <a:rPr lang="fr-BE" sz="1400" b="0" dirty="0" smtClean="0">
                <a:solidFill>
                  <a:srgbClr val="1B1290"/>
                </a:solidFill>
                <a:latin typeface="+mj-lt"/>
              </a:rPr>
              <a:t>)</a:t>
            </a:r>
          </a:p>
        </p:txBody>
      </p:sp>
    </p:spTree>
    <p:extLst>
      <p:ext uri="{BB962C8B-B14F-4D97-AF65-F5344CB8AC3E}">
        <p14:creationId xmlns:p14="http://schemas.microsoft.com/office/powerpoint/2010/main" xmlns="" val="414079337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800" b="1" dirty="0" smtClean="0"/>
              <a:t/>
            </a:r>
            <a:br>
              <a:rPr lang="en-GB" sz="2800" b="1" dirty="0" smtClean="0"/>
            </a:br>
            <a:r>
              <a:rPr lang="ro-RO" sz="2800" b="1" dirty="0" smtClean="0"/>
              <a:t>Ajutoarele de stat </a:t>
            </a:r>
            <a:r>
              <a:rPr lang="en-US" sz="2800" b="1" dirty="0" smtClean="0"/>
              <a:t>– </a:t>
            </a:r>
            <a:r>
              <a:rPr lang="en-US" sz="2800" b="1" dirty="0" err="1" smtClean="0"/>
              <a:t>Legi</a:t>
            </a:r>
            <a:r>
              <a:rPr lang="ro-RO" sz="2800" b="1" dirty="0" err="1" smtClean="0"/>
              <a:t>slaţie</a:t>
            </a:r>
            <a:r>
              <a:rPr lang="ro-RO" sz="2800" b="1" dirty="0" smtClean="0"/>
              <a:t> secundară</a:t>
            </a:r>
            <a:r>
              <a:rPr lang="en-GB" sz="2800" b="1" dirty="0" smtClean="0"/>
              <a:t/>
            </a:r>
            <a:br>
              <a:rPr lang="en-GB" sz="2800" b="1" dirty="0" smtClean="0"/>
            </a:br>
            <a:r>
              <a:rPr lang="en-GB" sz="2800" b="1" dirty="0" err="1" smtClean="0"/>
              <a:t>Altmark</a:t>
            </a:r>
            <a:endParaRPr lang="en-GB" sz="2800" dirty="0"/>
          </a:p>
        </p:txBody>
      </p:sp>
      <p:sp>
        <p:nvSpPr>
          <p:cNvPr id="4" name="Content Placeholder 3"/>
          <p:cNvSpPr>
            <a:spLocks noGrp="1"/>
          </p:cNvSpPr>
          <p:nvPr>
            <p:ph idx="1"/>
          </p:nvPr>
        </p:nvSpPr>
        <p:spPr>
          <a:xfrm>
            <a:off x="467544" y="1089024"/>
            <a:ext cx="8185919" cy="5292303"/>
          </a:xfrm>
        </p:spPr>
        <p:txBody>
          <a:bodyPr/>
          <a:lstStyle/>
          <a:p>
            <a:pPr marL="0" indent="0">
              <a:buNone/>
            </a:pPr>
            <a:r>
              <a:rPr lang="en-GB" sz="2000" b="1" dirty="0" err="1">
                <a:solidFill>
                  <a:srgbClr val="FF0000"/>
                </a:solidFill>
              </a:rPr>
              <a:t>Altmark</a:t>
            </a:r>
            <a:r>
              <a:rPr lang="en-GB" sz="2000" dirty="0">
                <a:solidFill>
                  <a:srgbClr val="FF0000"/>
                </a:solidFill>
              </a:rPr>
              <a:t> (</a:t>
            </a:r>
            <a:r>
              <a:rPr lang="en-GB" sz="2000" dirty="0" smtClean="0">
                <a:solidFill>
                  <a:srgbClr val="FF0000"/>
                </a:solidFill>
              </a:rPr>
              <a:t>ca</a:t>
            </a:r>
            <a:r>
              <a:rPr lang="ro-RO" sz="2000" dirty="0" smtClean="0">
                <a:solidFill>
                  <a:srgbClr val="FF0000"/>
                </a:solidFill>
              </a:rPr>
              <a:t>uza</a:t>
            </a:r>
            <a:r>
              <a:rPr lang="en-GB" sz="2000" dirty="0" smtClean="0">
                <a:solidFill>
                  <a:srgbClr val="FF0000"/>
                </a:solidFill>
              </a:rPr>
              <a:t> </a:t>
            </a:r>
            <a:r>
              <a:rPr lang="en-GB" sz="2000" dirty="0">
                <a:solidFill>
                  <a:srgbClr val="FF0000"/>
                </a:solidFill>
              </a:rPr>
              <a:t>C-280/00</a:t>
            </a:r>
            <a:r>
              <a:rPr lang="en-GB" sz="2000" dirty="0" smtClean="0">
                <a:solidFill>
                  <a:srgbClr val="FF0000"/>
                </a:solidFill>
              </a:rPr>
              <a:t>) </a:t>
            </a:r>
            <a:r>
              <a:rPr lang="en-GB" sz="2000" dirty="0" smtClean="0"/>
              <a:t>a</a:t>
            </a:r>
            <a:r>
              <a:rPr lang="ro-RO" sz="2000" dirty="0" smtClean="0"/>
              <a:t> stabilit 4 criterii</a:t>
            </a:r>
            <a:endParaRPr lang="en-GB" sz="2000" dirty="0"/>
          </a:p>
          <a:p>
            <a:pPr marL="0" indent="0">
              <a:buNone/>
            </a:pPr>
            <a:r>
              <a:rPr lang="ro-RO" sz="2000" b="1" dirty="0" smtClean="0">
                <a:solidFill>
                  <a:srgbClr val="FF0000"/>
                </a:solidFill>
              </a:rPr>
              <a:t>Dacă toate cele 4 criterii sunt îndeplinite cumulativ</a:t>
            </a:r>
            <a:r>
              <a:rPr lang="en-GB" sz="2000" b="1" dirty="0" smtClean="0">
                <a:solidFill>
                  <a:srgbClr val="FF0000"/>
                </a:solidFill>
              </a:rPr>
              <a:t> </a:t>
            </a:r>
            <a:r>
              <a:rPr lang="en-GB" sz="2000" b="1" dirty="0">
                <a:solidFill>
                  <a:srgbClr val="FF0000"/>
                </a:solidFill>
              </a:rPr>
              <a:t>= </a:t>
            </a:r>
            <a:r>
              <a:rPr lang="ro-RO" sz="2000" b="1" dirty="0" smtClean="0">
                <a:solidFill>
                  <a:srgbClr val="FF0000"/>
                </a:solidFill>
              </a:rPr>
              <a:t> ajutorul nu este Ajutor de stat</a:t>
            </a:r>
            <a:endParaRPr lang="en-GB" sz="2000" b="1" dirty="0" smtClean="0">
              <a:solidFill>
                <a:srgbClr val="FF0000"/>
              </a:solidFill>
            </a:endParaRPr>
          </a:p>
          <a:p>
            <a:pPr marL="0" indent="0">
              <a:buNone/>
            </a:pPr>
            <a:endParaRPr lang="en-GB" sz="2000" b="1" dirty="0">
              <a:solidFill>
                <a:srgbClr val="FF0000"/>
              </a:solidFill>
            </a:endParaRPr>
          </a:p>
          <a:p>
            <a:pPr marL="0" lvl="0" indent="0">
              <a:buNone/>
            </a:pPr>
            <a:r>
              <a:rPr lang="en-GB" sz="1800" dirty="0" smtClean="0"/>
              <a:t>1. </a:t>
            </a:r>
            <a:r>
              <a:rPr lang="ro-RO" sz="1800" dirty="0" smtClean="0"/>
              <a:t>Beneficiarul trebuie să aibă de îndeplinit o OSP şi obligaţiile trebuie clar definite</a:t>
            </a:r>
            <a:endParaRPr lang="en-GB" sz="1800" dirty="0"/>
          </a:p>
          <a:p>
            <a:pPr marL="0" indent="0">
              <a:buNone/>
            </a:pPr>
            <a:r>
              <a:rPr lang="en-GB" sz="1800" dirty="0" smtClean="0"/>
              <a:t>(</a:t>
            </a:r>
            <a:r>
              <a:rPr lang="ro-RO" sz="1800" dirty="0" smtClean="0"/>
              <a:t>la latitudinea MS,</a:t>
            </a:r>
            <a:r>
              <a:rPr lang="en-GB" sz="1800" dirty="0" smtClean="0"/>
              <a:t> COM/</a:t>
            </a:r>
            <a:r>
              <a:rPr lang="ro-RO" sz="1800" dirty="0" smtClean="0"/>
              <a:t>CEJ</a:t>
            </a:r>
            <a:r>
              <a:rPr lang="en-GB" sz="1800" dirty="0" smtClean="0"/>
              <a:t> </a:t>
            </a:r>
            <a:r>
              <a:rPr lang="ro-RO" sz="1800" dirty="0" smtClean="0"/>
              <a:t>poate doar să semnaleze erori vădite</a:t>
            </a:r>
            <a:r>
              <a:rPr lang="en-GB" sz="1800" dirty="0" smtClean="0"/>
              <a:t>)</a:t>
            </a:r>
          </a:p>
          <a:p>
            <a:pPr marL="0" indent="0">
              <a:buNone/>
            </a:pPr>
            <a:r>
              <a:rPr lang="en-GB" sz="1800" dirty="0" smtClean="0"/>
              <a:t>2. </a:t>
            </a:r>
            <a:r>
              <a:rPr lang="en-GB" sz="1800" dirty="0" err="1" smtClean="0"/>
              <a:t>Paramet</a:t>
            </a:r>
            <a:r>
              <a:rPr lang="ro-RO" sz="1800" dirty="0" err="1" smtClean="0"/>
              <a:t>rii</a:t>
            </a:r>
            <a:r>
              <a:rPr lang="ro-RO" sz="1800" dirty="0" smtClean="0"/>
              <a:t> de calcul al compensaţiei trebuie stabiliţi în prealabil, de o manieră obiectivă şi transparentă</a:t>
            </a:r>
            <a:endParaRPr lang="en-GB" sz="1800" dirty="0" smtClean="0"/>
          </a:p>
          <a:p>
            <a:pPr marL="0" indent="0">
              <a:buNone/>
            </a:pPr>
            <a:r>
              <a:rPr lang="en-GB" sz="1800" dirty="0" smtClean="0"/>
              <a:t>3</a:t>
            </a:r>
            <a:r>
              <a:rPr lang="en-GB" sz="1800" dirty="0"/>
              <a:t>. </a:t>
            </a:r>
            <a:r>
              <a:rPr lang="ro-RO" sz="1800" dirty="0" smtClean="0"/>
              <a:t>Exclusă compensarea în exces</a:t>
            </a:r>
            <a:r>
              <a:rPr lang="en-GB" sz="1800" dirty="0" smtClean="0"/>
              <a:t> </a:t>
            </a:r>
            <a:r>
              <a:rPr lang="en-GB" sz="1800" dirty="0"/>
              <a:t>(</a:t>
            </a:r>
            <a:r>
              <a:rPr lang="en-GB" sz="1800" dirty="0" smtClean="0"/>
              <a:t>cost</a:t>
            </a:r>
            <a:r>
              <a:rPr lang="ro-RO" sz="1800" dirty="0" smtClean="0"/>
              <a:t>uri </a:t>
            </a:r>
            <a:r>
              <a:rPr lang="en-GB" sz="1800" dirty="0" smtClean="0"/>
              <a:t> +</a:t>
            </a:r>
            <a:r>
              <a:rPr lang="ro-RO" sz="1800" dirty="0" smtClean="0"/>
              <a:t> un</a:t>
            </a:r>
            <a:r>
              <a:rPr lang="en-GB" sz="1800" dirty="0" smtClean="0"/>
              <a:t> </a:t>
            </a:r>
            <a:r>
              <a:rPr lang="ro-RO" sz="1800" dirty="0" smtClean="0"/>
              <a:t>profit rezonabil</a:t>
            </a:r>
            <a:r>
              <a:rPr lang="en-GB" sz="1800" dirty="0" smtClean="0"/>
              <a:t>)</a:t>
            </a:r>
          </a:p>
          <a:p>
            <a:pPr marL="0" indent="0">
              <a:buNone/>
            </a:pPr>
            <a:r>
              <a:rPr lang="en-GB" sz="1800" dirty="0" smtClean="0"/>
              <a:t>4</a:t>
            </a:r>
            <a:r>
              <a:rPr lang="en-GB" sz="1800" dirty="0"/>
              <a:t>. </a:t>
            </a:r>
            <a:r>
              <a:rPr lang="ro-RO" sz="1800" dirty="0" smtClean="0"/>
              <a:t>Licitaţie sau compararea cu costurile suportate de o întreprindere bine gestionată</a:t>
            </a:r>
            <a:endParaRPr lang="en-GB" sz="1800" dirty="0"/>
          </a:p>
          <a:p>
            <a:pPr marL="0" indent="0">
              <a:buNone/>
            </a:pPr>
            <a:r>
              <a:rPr lang="en-GB" sz="1800" dirty="0" smtClean="0"/>
              <a:t>“</a:t>
            </a:r>
            <a:r>
              <a:rPr lang="ro-RO" sz="1800" dirty="0" smtClean="0"/>
              <a:t>costuri minime pentru comunitate</a:t>
            </a:r>
            <a:r>
              <a:rPr lang="en-GB" sz="1800" dirty="0" smtClean="0"/>
              <a:t>”=</a:t>
            </a:r>
            <a:r>
              <a:rPr lang="ro-RO" sz="1800" dirty="0" smtClean="0"/>
              <a:t> </a:t>
            </a:r>
            <a:r>
              <a:rPr lang="en-GB" sz="1800" dirty="0" smtClean="0"/>
              <a:t>o</a:t>
            </a:r>
            <a:r>
              <a:rPr lang="ro-RO" sz="1800" dirty="0" err="1" smtClean="0"/>
              <a:t>peratorul</a:t>
            </a:r>
            <a:r>
              <a:rPr lang="ro-RO" sz="1800" dirty="0" smtClean="0"/>
              <a:t> este ales prin procedură competitivă de </a:t>
            </a:r>
            <a:r>
              <a:rPr lang="ro-RO" sz="1800" dirty="0" err="1" smtClean="0"/>
              <a:t>achiziţe</a:t>
            </a:r>
            <a:r>
              <a:rPr lang="ro-RO" sz="1800" dirty="0" smtClean="0"/>
              <a:t> publică sau nivelul de compensaţie se stabileşte prin comparaţie cu operatori din acelaşi stat sau din alt stat</a:t>
            </a:r>
            <a:endParaRPr lang="en-GB" sz="1800" dirty="0"/>
          </a:p>
        </p:txBody>
      </p:sp>
      <p:sp>
        <p:nvSpPr>
          <p:cNvPr id="6146" name="Slide Number Placeholder 1"/>
          <p:cNvSpPr>
            <a:spLocks noGrp="1"/>
          </p:cNvSpPr>
          <p:nvPr>
            <p:ph type="sldNum" sz="quarter" idx="10"/>
          </p:nvPr>
        </p:nvSpPr>
        <p:spPr>
          <a:prstGeom prst="rect">
            <a:avLst/>
          </a:prstGeom>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eaLnBrk="1" hangingPunct="1"/>
            <a:fld id="{7F7412F9-93C1-4127-B095-0292949A20A3}" type="slidenum">
              <a:rPr lang="en-GB" altLang="en-US" smtClean="0"/>
              <a:pPr algn="l" eaLnBrk="1" hangingPunct="1"/>
              <a:t>8</a:t>
            </a:fld>
            <a:endParaRPr lang="en-GB" altLang="en-US" smtClean="0"/>
          </a:p>
        </p:txBody>
      </p:sp>
      <p:sp>
        <p:nvSpPr>
          <p:cNvPr id="6147" name="Rectangle 2"/>
          <p:cNvSpPr>
            <a:spLocks noChangeArrowheads="1"/>
          </p:cNvSpPr>
          <p:nvPr/>
        </p:nvSpPr>
        <p:spPr bwMode="auto">
          <a:xfrm>
            <a:off x="0" y="0"/>
            <a:ext cx="7772400" cy="85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altLang="en-US" sz="3000">
              <a:solidFill>
                <a:srgbClr val="3C4B87"/>
              </a:solidFill>
            </a:endParaRPr>
          </a:p>
        </p:txBody>
      </p:sp>
      <p:sp>
        <p:nvSpPr>
          <p:cNvPr id="6150" name="Rectangle 14"/>
          <p:cNvSpPr>
            <a:spLocks noChangeArrowheads="1"/>
          </p:cNvSpPr>
          <p:nvPr/>
        </p:nvSpPr>
        <p:spPr bwMode="auto">
          <a:xfrm>
            <a:off x="338138" y="1089025"/>
            <a:ext cx="83153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000" dirty="0"/>
          </a:p>
        </p:txBody>
      </p:sp>
    </p:spTree>
    <p:extLst>
      <p:ext uri="{BB962C8B-B14F-4D97-AF65-F5344CB8AC3E}">
        <p14:creationId xmlns:p14="http://schemas.microsoft.com/office/powerpoint/2010/main" xmlns="" val="245304763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67"/>
          <p:cNvSpPr>
            <a:spLocks noGrp="1" noChangeArrowheads="1"/>
          </p:cNvSpPr>
          <p:nvPr>
            <p:ph type="title"/>
          </p:nvPr>
        </p:nvSpPr>
        <p:spPr/>
        <p:txBody>
          <a:bodyPr/>
          <a:lstStyle/>
          <a:p>
            <a:r>
              <a:rPr lang="en-GB" sz="2800" b="1" dirty="0" smtClean="0"/>
              <a:t/>
            </a:r>
            <a:br>
              <a:rPr lang="en-GB" sz="2800" b="1" dirty="0" smtClean="0"/>
            </a:br>
            <a:r>
              <a:rPr lang="ro-RO" sz="2800" b="1" dirty="0" smtClean="0"/>
              <a:t>Ajutoarele de stat </a:t>
            </a:r>
            <a:r>
              <a:rPr lang="en-US" sz="2800" b="1" dirty="0" smtClean="0"/>
              <a:t>– </a:t>
            </a:r>
            <a:r>
              <a:rPr lang="en-US" sz="2800" b="1" dirty="0" err="1" smtClean="0"/>
              <a:t>Legisla</a:t>
            </a:r>
            <a:r>
              <a:rPr lang="ro-RO" sz="2800" b="1" dirty="0" smtClean="0"/>
              <a:t>ţie secundară</a:t>
            </a:r>
            <a:r>
              <a:rPr lang="en-GB" sz="2800" b="1" dirty="0"/>
              <a:t/>
            </a:r>
            <a:br>
              <a:rPr lang="en-GB" sz="2800" b="1" dirty="0"/>
            </a:br>
            <a:r>
              <a:rPr lang="en-GB" sz="2800" b="1" dirty="0" err="1"/>
              <a:t>Altmark</a:t>
            </a:r>
            <a:endParaRPr lang="en-GB" altLang="en-US" sz="2800" b="1" dirty="0" smtClean="0"/>
          </a:p>
        </p:txBody>
      </p:sp>
      <p:sp>
        <p:nvSpPr>
          <p:cNvPr id="7170" name="Slide Number Placeholder 3"/>
          <p:cNvSpPr>
            <a:spLocks noGrp="1"/>
          </p:cNvSpPr>
          <p:nvPr>
            <p:ph type="sldNum" sz="quarter" idx="10"/>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F333238-0856-40D0-BB25-B3772AA1E534}" type="slidenum">
              <a:rPr lang="en-GB" altLang="en-US" smtClean="0"/>
              <a:pPr/>
              <a:t>9</a:t>
            </a:fld>
            <a:endParaRPr lang="en-GB" altLang="en-US" smtClean="0"/>
          </a:p>
        </p:txBody>
      </p:sp>
      <p:sp>
        <p:nvSpPr>
          <p:cNvPr id="17" name="Content Placeholder 16"/>
          <p:cNvSpPr>
            <a:spLocks noGrp="1"/>
          </p:cNvSpPr>
          <p:nvPr>
            <p:ph idx="1"/>
          </p:nvPr>
        </p:nvSpPr>
        <p:spPr>
          <a:xfrm>
            <a:off x="381000" y="980728"/>
            <a:ext cx="8352928" cy="5877272"/>
          </a:xfrm>
        </p:spPr>
        <p:txBody>
          <a:bodyPr/>
          <a:lstStyle/>
          <a:p>
            <a:pPr marL="0" indent="0">
              <a:buNone/>
            </a:pPr>
            <a:r>
              <a:rPr lang="ro-RO" sz="1800" dirty="0" smtClean="0"/>
              <a:t>Dacă nu sunt îndeplinite unul sau mai multe criterii A</a:t>
            </a:r>
            <a:r>
              <a:rPr lang="en-GB" sz="1800" dirty="0" err="1" smtClean="0"/>
              <a:t>ltmark</a:t>
            </a:r>
            <a:endParaRPr lang="en-GB" sz="1800" dirty="0"/>
          </a:p>
          <a:p>
            <a:pPr marL="0" lvl="0" indent="0">
              <a:buNone/>
            </a:pPr>
            <a:r>
              <a:rPr lang="ro-RO" sz="2000" dirty="0" smtClean="0">
                <a:solidFill>
                  <a:srgbClr val="FF0000"/>
                </a:solidFill>
              </a:rPr>
              <a:t>Compatibilitatea ajutorului de stat </a:t>
            </a:r>
            <a:r>
              <a:rPr lang="fr-FR" sz="2000" dirty="0" smtClean="0"/>
              <a:t>s</a:t>
            </a:r>
            <a:r>
              <a:rPr lang="ro-RO" sz="2000" dirty="0" smtClean="0"/>
              <a:t>e determină în temeiul</a:t>
            </a:r>
            <a:r>
              <a:rPr lang="fr-FR" sz="2000" dirty="0" smtClean="0"/>
              <a:t> </a:t>
            </a:r>
            <a:endParaRPr lang="en-GB" sz="2000" dirty="0"/>
          </a:p>
          <a:p>
            <a:pPr marL="400050" lvl="1" indent="0">
              <a:buNone/>
            </a:pPr>
            <a:r>
              <a:rPr lang="fr-FR" sz="1800" dirty="0" smtClean="0"/>
              <a:t>- </a:t>
            </a:r>
            <a:r>
              <a:rPr lang="fr-FR" sz="1800" b="1" dirty="0" err="1" smtClean="0">
                <a:solidFill>
                  <a:srgbClr val="00B050"/>
                </a:solidFill>
              </a:rPr>
              <a:t>Regula</a:t>
            </a:r>
            <a:r>
              <a:rPr lang="ro-RO" sz="1800" b="1" dirty="0" err="1" smtClean="0">
                <a:solidFill>
                  <a:srgbClr val="00B050"/>
                </a:solidFill>
              </a:rPr>
              <a:t>mentului</a:t>
            </a:r>
            <a:r>
              <a:rPr lang="ro-RO" sz="1800" b="1" dirty="0" smtClean="0">
                <a:solidFill>
                  <a:srgbClr val="00B050"/>
                </a:solidFill>
              </a:rPr>
              <a:t> </a:t>
            </a:r>
            <a:r>
              <a:rPr lang="en-US" sz="1800" b="1" dirty="0" smtClean="0">
                <a:solidFill>
                  <a:srgbClr val="00B050"/>
                </a:solidFill>
              </a:rPr>
              <a:t>(CE) Nr.</a:t>
            </a:r>
            <a:r>
              <a:rPr lang="fr-FR" sz="1800" b="1" dirty="0" smtClean="0">
                <a:solidFill>
                  <a:srgbClr val="00B050"/>
                </a:solidFill>
              </a:rPr>
              <a:t> 1370/2007 </a:t>
            </a:r>
            <a:r>
              <a:rPr lang="fr-FR" sz="1200" dirty="0" smtClean="0">
                <a:solidFill>
                  <a:srgbClr val="1B1290"/>
                </a:solidFill>
              </a:rPr>
              <a:t>(</a:t>
            </a:r>
            <a:r>
              <a:rPr lang="fr-FR" sz="1200" dirty="0" err="1" smtClean="0">
                <a:solidFill>
                  <a:srgbClr val="1B1290"/>
                </a:solidFill>
              </a:rPr>
              <a:t>compens</a:t>
            </a:r>
            <a:r>
              <a:rPr lang="ro-RO" sz="1200" dirty="0" smtClean="0">
                <a:solidFill>
                  <a:srgbClr val="1B1290"/>
                </a:solidFill>
              </a:rPr>
              <a:t>aţie pentru</a:t>
            </a:r>
            <a:r>
              <a:rPr lang="fr-FR" sz="1200" dirty="0" smtClean="0">
                <a:solidFill>
                  <a:srgbClr val="1B1290"/>
                </a:solidFill>
              </a:rPr>
              <a:t> </a:t>
            </a:r>
            <a:r>
              <a:rPr lang="fr-FR" sz="1200" dirty="0" err="1" smtClean="0">
                <a:solidFill>
                  <a:srgbClr val="1B1290"/>
                </a:solidFill>
              </a:rPr>
              <a:t>Buonotourist</a:t>
            </a:r>
            <a:r>
              <a:rPr lang="fr-FR" sz="1200" dirty="0" smtClean="0">
                <a:solidFill>
                  <a:srgbClr val="1B1290"/>
                </a:solidFill>
              </a:rPr>
              <a:t>, SA.35843, </a:t>
            </a:r>
            <a:r>
              <a:rPr lang="ro-RO" sz="1200" dirty="0" smtClean="0">
                <a:solidFill>
                  <a:srgbClr val="1B1290"/>
                </a:solidFill>
              </a:rPr>
              <a:t>şi </a:t>
            </a:r>
            <a:r>
              <a:rPr lang="fr-FR" sz="1200" dirty="0" smtClean="0">
                <a:solidFill>
                  <a:srgbClr val="1B1290"/>
                </a:solidFill>
              </a:rPr>
              <a:t>CSTP, SA. 35842, n</a:t>
            </a:r>
            <a:r>
              <a:rPr lang="ro-RO" sz="1200" dirty="0" err="1" smtClean="0">
                <a:solidFill>
                  <a:srgbClr val="1B1290"/>
                </a:solidFill>
              </a:rPr>
              <a:t>econformă</a:t>
            </a:r>
            <a:r>
              <a:rPr lang="ro-RO" sz="1200" dirty="0" smtClean="0">
                <a:solidFill>
                  <a:srgbClr val="1B1290"/>
                </a:solidFill>
              </a:rPr>
              <a:t> cu</a:t>
            </a:r>
            <a:r>
              <a:rPr lang="fr-FR" sz="1200" dirty="0" smtClean="0">
                <a:solidFill>
                  <a:srgbClr val="1B1290"/>
                </a:solidFill>
              </a:rPr>
              <a:t> Reg. 1370; ca </a:t>
            </a:r>
            <a:r>
              <a:rPr lang="fr-FR" sz="1200" dirty="0" err="1" smtClean="0">
                <a:solidFill>
                  <a:srgbClr val="1B1290"/>
                </a:solidFill>
              </a:rPr>
              <a:t>atare</a:t>
            </a:r>
            <a:r>
              <a:rPr lang="fr-FR" sz="1200" dirty="0" smtClean="0">
                <a:solidFill>
                  <a:srgbClr val="1B1290"/>
                </a:solidFill>
              </a:rPr>
              <a:t>, </a:t>
            </a:r>
            <a:r>
              <a:rPr lang="ro-RO" sz="1200" b="1" dirty="0" smtClean="0">
                <a:solidFill>
                  <a:srgbClr val="FF0000"/>
                </a:solidFill>
              </a:rPr>
              <a:t>este i</a:t>
            </a:r>
            <a:r>
              <a:rPr lang="fr-FR" sz="1200" b="1" dirty="0" err="1" smtClean="0">
                <a:solidFill>
                  <a:srgbClr val="FF0000"/>
                </a:solidFill>
              </a:rPr>
              <a:t>ncompatibil</a:t>
            </a:r>
            <a:r>
              <a:rPr lang="fr-FR" sz="1200" b="1" dirty="0" smtClean="0">
                <a:solidFill>
                  <a:srgbClr val="FF0000"/>
                </a:solidFill>
              </a:rPr>
              <a:t> </a:t>
            </a:r>
            <a:r>
              <a:rPr lang="fr-FR" sz="1200" dirty="0" err="1" smtClean="0">
                <a:solidFill>
                  <a:srgbClr val="1B1290"/>
                </a:solidFill>
              </a:rPr>
              <a:t>cu</a:t>
            </a:r>
            <a:r>
              <a:rPr lang="fr-FR" sz="1200" dirty="0" smtClean="0">
                <a:solidFill>
                  <a:srgbClr val="1B1290"/>
                </a:solidFill>
              </a:rPr>
              <a:t> </a:t>
            </a:r>
            <a:r>
              <a:rPr lang="fr-FR" sz="1200" dirty="0" err="1" smtClean="0">
                <a:solidFill>
                  <a:srgbClr val="1B1290"/>
                </a:solidFill>
              </a:rPr>
              <a:t>pia</a:t>
            </a:r>
            <a:r>
              <a:rPr lang="ro-RO" sz="1200" dirty="0" smtClean="0">
                <a:solidFill>
                  <a:srgbClr val="1B1290"/>
                </a:solidFill>
              </a:rPr>
              <a:t>ţa internă</a:t>
            </a:r>
            <a:r>
              <a:rPr lang="fr-FR" sz="1200" dirty="0" smtClean="0">
                <a:solidFill>
                  <a:srgbClr val="1B1290"/>
                </a:solidFill>
              </a:rPr>
              <a:t>)</a:t>
            </a:r>
            <a:endParaRPr lang="en-GB" sz="1200" dirty="0">
              <a:solidFill>
                <a:srgbClr val="00B050"/>
              </a:solidFill>
            </a:endParaRPr>
          </a:p>
          <a:p>
            <a:pPr marL="400050" lvl="1" indent="0">
              <a:buNone/>
            </a:pPr>
            <a:r>
              <a:rPr lang="en-GB" sz="1800" dirty="0" smtClean="0"/>
              <a:t>- </a:t>
            </a:r>
            <a:r>
              <a:rPr lang="en-GB" sz="1800" b="1" dirty="0" smtClean="0">
                <a:solidFill>
                  <a:srgbClr val="00B050"/>
                </a:solidFill>
              </a:rPr>
              <a:t>Artic</a:t>
            </a:r>
            <a:r>
              <a:rPr lang="ro-RO" sz="1800" b="1" dirty="0" err="1" smtClean="0">
                <a:solidFill>
                  <a:srgbClr val="00B050"/>
                </a:solidFill>
              </a:rPr>
              <a:t>olele</a:t>
            </a:r>
            <a:r>
              <a:rPr lang="en-GB" sz="1800" b="1" dirty="0" smtClean="0">
                <a:solidFill>
                  <a:srgbClr val="00B050"/>
                </a:solidFill>
              </a:rPr>
              <a:t> </a:t>
            </a:r>
            <a:r>
              <a:rPr lang="en-GB" sz="1800" b="1" dirty="0">
                <a:solidFill>
                  <a:srgbClr val="00B050"/>
                </a:solidFill>
              </a:rPr>
              <a:t>93 </a:t>
            </a:r>
            <a:r>
              <a:rPr lang="ro-RO" sz="1800" b="1" dirty="0" smtClean="0">
                <a:solidFill>
                  <a:srgbClr val="00B050"/>
                </a:solidFill>
              </a:rPr>
              <a:t>şi</a:t>
            </a:r>
            <a:r>
              <a:rPr lang="en-GB" sz="1800" b="1" dirty="0" smtClean="0">
                <a:solidFill>
                  <a:srgbClr val="00B050"/>
                </a:solidFill>
              </a:rPr>
              <a:t> </a:t>
            </a:r>
            <a:r>
              <a:rPr lang="en-GB" sz="1800" b="1" dirty="0">
                <a:solidFill>
                  <a:srgbClr val="00B050"/>
                </a:solidFill>
              </a:rPr>
              <a:t>107(3)(c</a:t>
            </a:r>
            <a:r>
              <a:rPr lang="en-GB" sz="1800" b="1" dirty="0" smtClean="0">
                <a:solidFill>
                  <a:srgbClr val="00B050"/>
                </a:solidFill>
              </a:rPr>
              <a:t>)</a:t>
            </a:r>
            <a:r>
              <a:rPr lang="ro-RO" sz="1800" b="1" dirty="0" smtClean="0">
                <a:solidFill>
                  <a:srgbClr val="00B050"/>
                </a:solidFill>
              </a:rPr>
              <a:t> TFUE</a:t>
            </a:r>
            <a:r>
              <a:rPr lang="en-GB" sz="1800" b="1" dirty="0" smtClean="0">
                <a:solidFill>
                  <a:srgbClr val="00B050"/>
                </a:solidFill>
              </a:rPr>
              <a:t>, </a:t>
            </a:r>
            <a:r>
              <a:rPr lang="ro-RO" sz="1800" dirty="0" smtClean="0"/>
              <a:t>când finanţarea nu intră sub incidenţa Regulamentului</a:t>
            </a:r>
            <a:r>
              <a:rPr lang="en-GB" sz="1800" dirty="0" smtClean="0"/>
              <a:t> 1370 </a:t>
            </a:r>
            <a:r>
              <a:rPr lang="en-GB" sz="1200" dirty="0" smtClean="0"/>
              <a:t>(Ex.: se</a:t>
            </a:r>
            <a:r>
              <a:rPr lang="ro-RO" sz="1200" dirty="0" err="1" smtClean="0"/>
              <a:t>rvicii</a:t>
            </a:r>
            <a:r>
              <a:rPr lang="ro-RO" sz="1200" dirty="0" smtClean="0"/>
              <a:t> oferite numai anumitor categorii  sociale sau discontinuu</a:t>
            </a:r>
            <a:r>
              <a:rPr lang="en-GB" sz="1200" dirty="0" smtClean="0"/>
              <a:t>, SA.34403 – UK; in</a:t>
            </a:r>
            <a:r>
              <a:rPr lang="ro-RO" sz="1200" dirty="0" smtClean="0"/>
              <a:t>vestiţii în infrastructura telematică pentru transporturile publice</a:t>
            </a:r>
            <a:r>
              <a:rPr lang="en-GB" sz="1200" dirty="0" smtClean="0"/>
              <a:t>, SA.34638-Germa</a:t>
            </a:r>
            <a:r>
              <a:rPr lang="ro-RO" sz="1200" dirty="0" err="1" smtClean="0"/>
              <a:t>nia</a:t>
            </a:r>
            <a:r>
              <a:rPr lang="en-GB" sz="1200" dirty="0" smtClean="0"/>
              <a:t>). </a:t>
            </a:r>
            <a:r>
              <a:rPr lang="ro-RO" sz="1800" dirty="0" smtClean="0"/>
              <a:t>Notificarea este obligatorie</a:t>
            </a:r>
            <a:endParaRPr lang="en-GB" sz="2000" dirty="0" smtClean="0"/>
          </a:p>
          <a:p>
            <a:pPr marL="0" indent="0">
              <a:buNone/>
            </a:pPr>
            <a:r>
              <a:rPr lang="en-GB" sz="2000" dirty="0"/>
              <a:t>	</a:t>
            </a:r>
            <a:r>
              <a:rPr lang="en-GB" sz="1400" b="1" dirty="0" smtClean="0">
                <a:solidFill>
                  <a:srgbClr val="00B050"/>
                </a:solidFill>
              </a:rPr>
              <a:t>Art </a:t>
            </a:r>
            <a:r>
              <a:rPr lang="en-GB" sz="1400" b="1" dirty="0" smtClean="0">
                <a:solidFill>
                  <a:srgbClr val="00B050"/>
                </a:solidFill>
              </a:rPr>
              <a:t>93</a:t>
            </a:r>
            <a:r>
              <a:rPr lang="ro-RO" sz="1400" b="1" dirty="0" smtClean="0">
                <a:solidFill>
                  <a:srgbClr val="00B050"/>
                </a:solidFill>
              </a:rPr>
              <a:t> TFUE</a:t>
            </a:r>
            <a:r>
              <a:rPr lang="en-GB" sz="1400" dirty="0" smtClean="0"/>
              <a:t>: </a:t>
            </a:r>
            <a:r>
              <a:rPr lang="ro-RO" sz="1400" dirty="0" smtClean="0"/>
              <a:t>ajutorul este </a:t>
            </a:r>
            <a:r>
              <a:rPr lang="en-GB" sz="1400" dirty="0" err="1" smtClean="0"/>
              <a:t>compa</a:t>
            </a:r>
            <a:r>
              <a:rPr lang="ro-RO" sz="1400" dirty="0" err="1" smtClean="0"/>
              <a:t>tibil</a:t>
            </a:r>
            <a:r>
              <a:rPr lang="ro-RO" sz="1400" dirty="0" smtClean="0"/>
              <a:t> atunci când</a:t>
            </a:r>
            <a:endParaRPr lang="en-GB" sz="1400" dirty="0"/>
          </a:p>
          <a:p>
            <a:pPr marL="800100" lvl="2" indent="0">
              <a:buNone/>
            </a:pPr>
            <a:r>
              <a:rPr lang="en-GB" sz="1400" dirty="0" smtClean="0"/>
              <a:t>- </a:t>
            </a:r>
            <a:r>
              <a:rPr lang="ro-RO" sz="1400" dirty="0" smtClean="0"/>
              <a:t> contribuie la atingerea unui obiectiv de interes comun</a:t>
            </a:r>
            <a:endParaRPr lang="en-GB" sz="1400" dirty="0"/>
          </a:p>
          <a:p>
            <a:pPr marL="800100" lvl="2" indent="0">
              <a:buNone/>
            </a:pPr>
            <a:r>
              <a:rPr lang="en-GB" sz="1400" dirty="0" smtClean="0"/>
              <a:t>- </a:t>
            </a:r>
            <a:r>
              <a:rPr lang="ro-RO" sz="1400" dirty="0" smtClean="0"/>
              <a:t> este necesar şi asigură un efect stimulativ</a:t>
            </a:r>
            <a:endParaRPr lang="en-GB" sz="1400" dirty="0"/>
          </a:p>
          <a:p>
            <a:pPr marL="800100" lvl="2" indent="0">
              <a:buNone/>
            </a:pPr>
            <a:r>
              <a:rPr lang="en-GB" sz="1400" dirty="0" smtClean="0"/>
              <a:t>- </a:t>
            </a:r>
            <a:r>
              <a:rPr lang="ro-RO" sz="1400" dirty="0" smtClean="0"/>
              <a:t> este proporţional</a:t>
            </a:r>
            <a:endParaRPr lang="en-GB" sz="1400" dirty="0"/>
          </a:p>
          <a:p>
            <a:pPr marL="800100" lvl="2" indent="0">
              <a:buNone/>
            </a:pPr>
            <a:r>
              <a:rPr lang="en-GB" sz="1400" dirty="0" smtClean="0"/>
              <a:t>- </a:t>
            </a:r>
            <a:r>
              <a:rPr lang="ro-RO" sz="1400" dirty="0" smtClean="0"/>
              <a:t> accesul la infrastructură este deschis tuturor utilizatorilor fără discriminare</a:t>
            </a:r>
            <a:endParaRPr lang="en-GB" sz="1400" dirty="0"/>
          </a:p>
          <a:p>
            <a:pPr marL="971550" lvl="2" indent="-171450">
              <a:buFontTx/>
              <a:buChar char="-"/>
            </a:pPr>
            <a:r>
              <a:rPr lang="ro-RO" sz="1400" dirty="0" smtClean="0"/>
              <a:t>nu denaturează concurenţa</a:t>
            </a:r>
            <a:endParaRPr lang="en-GB" sz="1400" dirty="0" smtClean="0"/>
          </a:p>
          <a:p>
            <a:pPr marL="0" indent="0">
              <a:buNone/>
            </a:pPr>
            <a:r>
              <a:rPr lang="en-GB" sz="1400" dirty="0" smtClean="0"/>
              <a:t>	</a:t>
            </a:r>
            <a:r>
              <a:rPr lang="en-GB" sz="1400" b="1" dirty="0" smtClean="0">
                <a:solidFill>
                  <a:srgbClr val="00B050"/>
                </a:solidFill>
              </a:rPr>
              <a:t>Artic</a:t>
            </a:r>
            <a:r>
              <a:rPr lang="ro-RO" sz="1400" b="1" dirty="0" smtClean="0">
                <a:solidFill>
                  <a:srgbClr val="00B050"/>
                </a:solidFill>
              </a:rPr>
              <a:t>olul </a:t>
            </a:r>
            <a:r>
              <a:rPr lang="en-GB" sz="1400" b="1" dirty="0" smtClean="0">
                <a:solidFill>
                  <a:srgbClr val="00B050"/>
                </a:solidFill>
              </a:rPr>
              <a:t>107(3</a:t>
            </a:r>
            <a:r>
              <a:rPr lang="en-GB" sz="1400" b="1" dirty="0">
                <a:solidFill>
                  <a:srgbClr val="00B050"/>
                </a:solidFill>
              </a:rPr>
              <a:t>)(c</a:t>
            </a:r>
            <a:r>
              <a:rPr lang="en-GB" sz="1400" b="1" dirty="0" smtClean="0">
                <a:solidFill>
                  <a:srgbClr val="00B050"/>
                </a:solidFill>
              </a:rPr>
              <a:t>)</a:t>
            </a:r>
            <a:r>
              <a:rPr lang="ro-RO" sz="1400" b="1" dirty="0" smtClean="0">
                <a:solidFill>
                  <a:srgbClr val="00B050"/>
                </a:solidFill>
              </a:rPr>
              <a:t> TFUE</a:t>
            </a:r>
            <a:r>
              <a:rPr lang="en-GB" sz="1400" b="1" dirty="0" smtClean="0">
                <a:solidFill>
                  <a:srgbClr val="00B050"/>
                </a:solidFill>
              </a:rPr>
              <a:t> </a:t>
            </a:r>
            <a:r>
              <a:rPr lang="en-GB" sz="1400" b="1" dirty="0" smtClean="0">
                <a:solidFill>
                  <a:srgbClr val="00B050"/>
                </a:solidFill>
              </a:rPr>
              <a:t>– </a:t>
            </a:r>
            <a:r>
              <a:rPr lang="ro-RO" sz="1400" b="1" dirty="0" smtClean="0">
                <a:solidFill>
                  <a:srgbClr val="00B050"/>
                </a:solidFill>
              </a:rPr>
              <a:t>ajutoarele destinate să promoveze dezvoltarea anumitor activităţi  	sau a anumitor regiuni </a:t>
            </a:r>
            <a:r>
              <a:rPr lang="ro-RO" sz="1400" b="1" dirty="0" smtClean="0">
                <a:solidFill>
                  <a:srgbClr val="00B050"/>
                </a:solidFill>
              </a:rPr>
              <a:t>economice</a:t>
            </a:r>
            <a:r>
              <a:rPr lang="ro-RO" sz="1400" b="1" dirty="0" smtClean="0">
                <a:solidFill>
                  <a:srgbClr val="00B050"/>
                </a:solidFill>
              </a:rPr>
              <a:t> -</a:t>
            </a:r>
            <a:r>
              <a:rPr lang="en-GB" sz="1400" b="1" dirty="0" smtClean="0">
                <a:solidFill>
                  <a:srgbClr val="00B050"/>
                </a:solidFill>
              </a:rPr>
              <a:t> </a:t>
            </a:r>
            <a:r>
              <a:rPr lang="ro-RO" sz="1400" b="1" dirty="0" smtClean="0">
                <a:solidFill>
                  <a:srgbClr val="00B050"/>
                </a:solidFill>
              </a:rPr>
              <a:t>ajutorul este </a:t>
            </a:r>
            <a:r>
              <a:rPr lang="en-GB" sz="1400" dirty="0" smtClean="0"/>
              <a:t>com</a:t>
            </a:r>
            <a:r>
              <a:rPr lang="ro-RO" sz="1400" dirty="0" smtClean="0"/>
              <a:t>patibil  dacă</a:t>
            </a:r>
            <a:endParaRPr lang="en-GB" sz="1400" dirty="0" smtClean="0"/>
          </a:p>
          <a:p>
            <a:pPr marL="800100" lvl="2" indent="0">
              <a:buNone/>
            </a:pPr>
            <a:r>
              <a:rPr lang="en-GB" sz="1400" dirty="0" smtClean="0"/>
              <a:t>- </a:t>
            </a:r>
            <a:r>
              <a:rPr lang="ro-RO" sz="1400" dirty="0" smtClean="0"/>
              <a:t>contribuie la atingerea unui obiectiv de interes comun</a:t>
            </a:r>
            <a:endParaRPr lang="en-GB" sz="1400" dirty="0" smtClean="0"/>
          </a:p>
          <a:p>
            <a:pPr marL="800100" lvl="2" indent="0">
              <a:buNone/>
            </a:pPr>
            <a:r>
              <a:rPr lang="en-GB" sz="1400" dirty="0" smtClean="0"/>
              <a:t>- </a:t>
            </a:r>
            <a:r>
              <a:rPr lang="ro-RO" sz="1400" dirty="0" smtClean="0"/>
              <a:t>este necesar şi proporţional</a:t>
            </a:r>
            <a:endParaRPr lang="en-GB" sz="1400" dirty="0"/>
          </a:p>
          <a:p>
            <a:pPr marL="800100" lvl="2" indent="0">
              <a:buNone/>
            </a:pPr>
            <a:r>
              <a:rPr lang="en-GB" sz="1400" dirty="0" smtClean="0"/>
              <a:t>- </a:t>
            </a:r>
            <a:r>
              <a:rPr lang="ro-RO" sz="1400" dirty="0" smtClean="0"/>
              <a:t>nu afectează schimburile comerciale între statele membre</a:t>
            </a:r>
            <a:endParaRPr lang="en-GB" sz="1400" dirty="0"/>
          </a:p>
          <a:p>
            <a:endParaRPr lang="en-GB" sz="1600" dirty="0"/>
          </a:p>
        </p:txBody>
      </p:sp>
    </p:spTree>
    <p:extLst>
      <p:ext uri="{BB962C8B-B14F-4D97-AF65-F5344CB8AC3E}">
        <p14:creationId xmlns:p14="http://schemas.microsoft.com/office/powerpoint/2010/main" xmlns="" val="328625783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Proposal">
  <a:themeElements>
    <a:clrScheme name="1_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1_Proposal">
      <a:majorFont>
        <a:latin typeface="Arial"/>
        <a:ea typeface=""/>
        <a:cs typeface=""/>
      </a:majorFont>
      <a:minorFont>
        <a:latin typeface="Arial"/>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Proposal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1_Proposal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1_Proposal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1_Proposal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1_Proposal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1_Proposal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1_Proposal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1_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7856</TotalTime>
  <Words>1477</Words>
  <Application>Microsoft Office PowerPoint</Application>
  <PresentationFormat>On-screen Show (4:3)</PresentationFormat>
  <Paragraphs>144</Paragraphs>
  <Slides>13</Slides>
  <Notes>1</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1_Proposal</vt:lpstr>
      <vt:lpstr>Default Design</vt:lpstr>
      <vt:lpstr>1_Default Design</vt:lpstr>
      <vt:lpstr> Prezentarea   normelor privind  Ajutoarele de Stat  aplicabile  Contractelor de Servicii de Transport Public </vt:lpstr>
      <vt:lpstr>Introducere</vt:lpstr>
      <vt:lpstr> Ajutoarele de stat – Legislaţie primară </vt:lpstr>
      <vt:lpstr>Ajutoarele de stat – Legislaţie primară</vt:lpstr>
      <vt:lpstr>Ajutoarele de stat – Legislaţie secundară </vt:lpstr>
      <vt:lpstr> Ajutoarele de stat – Legislaţie secundară Regulamentul (CE) Nr. 1370/2007</vt:lpstr>
      <vt:lpstr> Ajutoarele de stat – Legislaţie secundară Regulamentul (CE) Nr. 1370/2007</vt:lpstr>
      <vt:lpstr> Ajutoarele de stat – Legislaţie secundară Altmark</vt:lpstr>
      <vt:lpstr> Ajutoarele de stat – Legislaţie secundară Altmark</vt:lpstr>
      <vt:lpstr>Ajutoarele de stat în practică</vt:lpstr>
      <vt:lpstr>Concluzii</vt:lpstr>
      <vt:lpstr>Vă mulţumim pentru atenţie!</vt:lpstr>
      <vt:lpstr>Slide 13</vt:lpstr>
    </vt:vector>
  </TitlesOfParts>
  <Company>BEI | EIB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Days 2008 Presentation on JASPERS</dc:title>
  <dc:creator>MARKOVA</dc:creator>
  <cp:lastModifiedBy>Nicusor Cristea</cp:lastModifiedBy>
  <cp:revision>756</cp:revision>
  <cp:lastPrinted>2015-11-25T13:58:57Z</cp:lastPrinted>
  <dcterms:created xsi:type="dcterms:W3CDTF">2008-09-10T15:44:12Z</dcterms:created>
  <dcterms:modified xsi:type="dcterms:W3CDTF">2015-11-26T05:58:33Z</dcterms:modified>
</cp:coreProperties>
</file>