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831" r:id="rId2"/>
    <p:sldMasterId id="2147483843" r:id="rId3"/>
  </p:sldMasterIdLst>
  <p:notesMasterIdLst>
    <p:notesMasterId r:id="rId14"/>
  </p:notesMasterIdLst>
  <p:sldIdLst>
    <p:sldId id="447" r:id="rId4"/>
    <p:sldId id="479" r:id="rId5"/>
    <p:sldId id="486" r:id="rId6"/>
    <p:sldId id="487" r:id="rId7"/>
    <p:sldId id="470" r:id="rId8"/>
    <p:sldId id="457" r:id="rId9"/>
    <p:sldId id="476" r:id="rId10"/>
    <p:sldId id="489" r:id="rId11"/>
    <p:sldId id="493" r:id="rId12"/>
    <p:sldId id="491" r:id="rId13"/>
  </p:sldIdLst>
  <p:sldSz cx="9144000" cy="6858000" type="screen4x3"/>
  <p:notesSz cx="6669088" cy="9928225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 VOLO Neri" initials="NdV" lastIdx="14" clrIdx="0"/>
  <p:cmAuthor id="1" name="CANCALON François" initials="CF" lastIdx="1" clrIdx="1"/>
  <p:cmAuthor id="2" name="Joachim Schneider" initials="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3E12E0"/>
    <a:srgbClr val="BEF6FE"/>
    <a:srgbClr val="4E23E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6857" autoAdjust="0"/>
  </p:normalViewPr>
  <p:slideViewPr>
    <p:cSldViewPr>
      <p:cViewPr>
        <p:scale>
          <a:sx n="100" d="100"/>
          <a:sy n="100" d="100"/>
        </p:scale>
        <p:origin x="-15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220" y="-90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</a:defRPr>
            </a:lvl1pPr>
          </a:lstStyle>
          <a:p>
            <a:pPr>
              <a:defRPr/>
            </a:pPr>
            <a:fld id="{099F4E68-0E8E-4E80-9D39-BBE26396C49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83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F4E68-0E8E-4E80-9D39-BBE26396C49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83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1761" indent="-285293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1171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597640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4108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eaLnBrk="1" hangingPunct="1"/>
            <a:fld id="{7C8F0A2F-E2D4-4DD7-A391-F21453A36D27}" type="slidenum">
              <a:rPr lang="en-GB" sz="2400" b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eaLnBrk="1" hangingPunct="1"/>
              <a:t>10</a:t>
            </a:fld>
            <a:endParaRPr lang="en-GB" sz="2400" b="1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59350" cy="37211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4876"/>
            <a:ext cx="5334335" cy="446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7FE41-61F6-44B6-9D86-BE3DD3AF4854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07201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EF516-2534-45A7-BAF3-6AE4F07F6D0F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9777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133350"/>
            <a:ext cx="2286000" cy="6221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133350"/>
            <a:ext cx="6705600" cy="6221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F7D62-A43E-43A1-8D15-A869C2323E5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02831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1413" y="15922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3" y="39163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FE77C-D0B1-467B-B3A0-9DF2E8C6D0A1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960646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592263"/>
            <a:ext cx="6400800" cy="4495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27-EF2B-4F49-BC1B-81E2B5971C6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44931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4010D-BA2F-435D-A4BD-923C201F7ED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163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FF132-28C1-40AB-A254-92B48F300AA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75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267B8-1ABD-4C4B-98B6-962A1896363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55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670F-0AA6-46D0-9CF8-46FEA9F5448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224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F94F8-E61B-4C54-AF7F-4BA4EED6F48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983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4353-1170-4432-8CEC-3C8781076F6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92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89B00-6FDE-406B-AD92-EC35F6A7FF5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436691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42B7-7740-4B9A-A061-5366B8DCEBE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627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67173-04A8-4A56-A4CD-06B72727A49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02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B9DC7-4779-416E-AB1F-1CC00284B3A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129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438EC-9175-436B-88D5-B67DE0DAC0EF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7674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FAE0-FCE2-4F26-B5E3-43F89656204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328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E4F5A0EE-0269-46C9-A63C-A654B824502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799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307D23CF-C876-4A1E-9B59-AD1D25CA972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1706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D08257D-B6D1-4448-B578-DCECABEA1D1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85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BEA23959-6008-417D-807C-3F39A3F27A5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2839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79202D48-DC7D-4001-9A54-3F951B794BB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92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3309-EE38-49A1-AA6D-4C951917DCF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8868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CCCDC54C-B6B9-4480-8F86-A94069C3CDD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1002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E85185DC-ED03-4F02-87DB-FB1DB97A8A4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1093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522282BA-A049-41AC-8194-5D5040341201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4428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78A4224A-82A7-47EC-87A9-E40731A2A2F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596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8376320F-7783-495E-8461-3DCAEBAC68E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0466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A3B22708-F613-4EA4-8366-5C4AAE1EDA1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11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0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3F178-7419-4705-B19D-A6F5D7C574E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4363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5B282-0C66-4045-8CB7-905CF23E48B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001303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C8116-2DB1-4648-AA71-260FA979F9A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07459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4D491-E170-4E7A-A821-2C16B9312EF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4185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9089-5EA8-4FF5-ADEB-FB1909B5E02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00923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303DA-414A-493F-B09A-73EE488CBE8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33585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-44450"/>
            <a:ext cx="9144000" cy="6902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0F5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1" name="Rectangle 3"/>
          <p:cNvSpPr>
            <a:spLocks noChangeArrowheads="1"/>
          </p:cNvSpPr>
          <p:nvPr userDrawn="1"/>
        </p:nvSpPr>
        <p:spPr bwMode="auto">
          <a:xfrm>
            <a:off x="179388" y="887413"/>
            <a:ext cx="8785225" cy="5761037"/>
          </a:xfrm>
          <a:prstGeom prst="rect">
            <a:avLst/>
          </a:prstGeom>
          <a:gradFill rotWithShape="1">
            <a:gsLst>
              <a:gs pos="0">
                <a:srgbClr val="F0F5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1029" name="Line 5"/>
          <p:cNvSpPr>
            <a:spLocks noChangeShapeType="1"/>
          </p:cNvSpPr>
          <p:nvPr userDrawn="1"/>
        </p:nvSpPr>
        <p:spPr bwMode="auto">
          <a:xfrm>
            <a:off x="180975" y="882650"/>
            <a:ext cx="8782050" cy="0"/>
          </a:xfrm>
          <a:prstGeom prst="line">
            <a:avLst/>
          </a:prstGeom>
          <a:noFill/>
          <a:ln w="12700">
            <a:solidFill>
              <a:srgbClr val="3C4B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1030" name="Line 6"/>
          <p:cNvSpPr>
            <a:spLocks noChangeShapeType="1"/>
          </p:cNvSpPr>
          <p:nvPr userDrawn="1"/>
        </p:nvSpPr>
        <p:spPr bwMode="auto">
          <a:xfrm>
            <a:off x="177800" y="6664325"/>
            <a:ext cx="8785225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-133350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1413" y="1592263"/>
            <a:ext cx="6400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pic>
        <p:nvPicPr>
          <p:cNvPr id="1033" name="Picture 9" descr="Jaspers_Logo 2"/>
          <p:cNvPicPr>
            <a:picLocks noChangeAspect="1" noChangeArrowheads="1"/>
          </p:cNvPicPr>
          <p:nvPr/>
        </p:nvPicPr>
        <p:blipFill>
          <a:blip r:embed="rId15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115888"/>
            <a:ext cx="1284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9" name="Rectangle 11"/>
          <p:cNvSpPr>
            <a:spLocks noChangeArrowheads="1"/>
          </p:cNvSpPr>
          <p:nvPr userDrawn="1"/>
        </p:nvSpPr>
        <p:spPr bwMode="auto">
          <a:xfrm>
            <a:off x="0" y="6648450"/>
            <a:ext cx="9144000" cy="209550"/>
          </a:xfrm>
          <a:prstGeom prst="rect">
            <a:avLst/>
          </a:prstGeom>
          <a:solidFill>
            <a:srgbClr val="3C4B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6625" y="6657975"/>
            <a:ext cx="1905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defRPr>
            </a:lvl1pPr>
          </a:lstStyle>
          <a:p>
            <a:pPr>
              <a:defRPr/>
            </a:pPr>
            <a:fld id="{89F9997A-2FD3-4E72-BFDC-7C83AAC7E51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6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2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CB70C86-34E3-421D-B72E-0DEF5083027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D5A3B77-5C14-417F-984B-357E825877F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j.schneider@eib.org" TargetMode="External"/><Relationship Id="rId4" Type="http://schemas.openxmlformats.org/officeDocument/2006/relationships/hyperlink" Target="http://www.eib.org/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7" y="2492896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CH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de-CH" sz="2400" dirty="0" smtClean="0">
                <a:solidFill>
                  <a:srgbClr val="3E12E0"/>
                </a:solidFill>
                <a:latin typeface="Arial" panose="020B0604020202020204" pitchFamily="34" charset="0"/>
              </a:rPr>
              <a:t>PSO </a:t>
            </a:r>
            <a:r>
              <a:rPr lang="de-CH" sz="2400" dirty="0" err="1">
                <a:solidFill>
                  <a:srgbClr val="3E12E0"/>
                </a:solidFill>
                <a:latin typeface="Arial" panose="020B0604020202020204" pitchFamily="34" charset="0"/>
              </a:rPr>
              <a:t>O</a:t>
            </a:r>
            <a:r>
              <a:rPr lang="de-CH" sz="2400" dirty="0" err="1" smtClean="0">
                <a:solidFill>
                  <a:srgbClr val="3E12E0"/>
                </a:solidFill>
                <a:latin typeface="Arial" panose="020B0604020202020204" pitchFamily="34" charset="0"/>
              </a:rPr>
              <a:t>bjectives</a:t>
            </a:r>
            <a:r>
              <a:rPr lang="de-CH" sz="2400" dirty="0" smtClean="0">
                <a:solidFill>
                  <a:srgbClr val="3E12E0"/>
                </a:solidFill>
                <a:latin typeface="Arial" panose="020B0604020202020204" pitchFamily="34" charset="0"/>
              </a:rPr>
              <a:t> </a:t>
            </a:r>
          </a:p>
          <a:p>
            <a:pPr algn="ctr"/>
            <a:r>
              <a:rPr lang="de-CH" sz="2400" b="1" dirty="0" err="1" smtClean="0">
                <a:solidFill>
                  <a:srgbClr val="3E12E0"/>
                </a:solidFill>
                <a:latin typeface="Arial" panose="020B0604020202020204" pitchFamily="34" charset="0"/>
              </a:rPr>
              <a:t>Role</a:t>
            </a:r>
            <a:r>
              <a:rPr lang="de-CH" sz="2400" b="1" dirty="0" smtClean="0">
                <a:solidFill>
                  <a:srgbClr val="3E12E0"/>
                </a:solidFill>
                <a:latin typeface="Arial" panose="020B0604020202020204" pitchFamily="34" charset="0"/>
              </a:rPr>
              <a:t> </a:t>
            </a:r>
            <a:r>
              <a:rPr lang="de-CH" sz="2400" b="1" dirty="0" err="1" smtClean="0">
                <a:solidFill>
                  <a:srgbClr val="3E12E0"/>
                </a:solidFill>
                <a:latin typeface="Arial" panose="020B0604020202020204" pitchFamily="34" charset="0"/>
              </a:rPr>
              <a:t>of</a:t>
            </a:r>
            <a:r>
              <a:rPr lang="de-CH" sz="2400" b="1" dirty="0" smtClean="0">
                <a:solidFill>
                  <a:srgbClr val="3E12E0"/>
                </a:solidFill>
                <a:latin typeface="Arial" panose="020B0604020202020204" pitchFamily="34" charset="0"/>
              </a:rPr>
              <a:t> Urban Mobility Plan</a:t>
            </a:r>
          </a:p>
          <a:p>
            <a:pPr algn="ctr"/>
            <a:r>
              <a:rPr lang="de-CH" sz="2400" dirty="0" err="1" smtClean="0">
                <a:solidFill>
                  <a:srgbClr val="3E12E0"/>
                </a:solidFill>
                <a:latin typeface="Arial" panose="020B0604020202020204" pitchFamily="34" charset="0"/>
              </a:rPr>
              <a:t>Role</a:t>
            </a:r>
            <a:r>
              <a:rPr lang="de-CH" sz="2400" dirty="0" smtClean="0">
                <a:solidFill>
                  <a:srgbClr val="3E12E0"/>
                </a:solidFill>
                <a:latin typeface="Arial" panose="020B0604020202020204" pitchFamily="34" charset="0"/>
              </a:rPr>
              <a:t> </a:t>
            </a:r>
            <a:r>
              <a:rPr lang="de-CH" sz="2400" dirty="0" err="1" smtClean="0">
                <a:solidFill>
                  <a:srgbClr val="3E12E0"/>
                </a:solidFill>
                <a:latin typeface="Arial" panose="020B0604020202020204" pitchFamily="34" charset="0"/>
              </a:rPr>
              <a:t>of</a:t>
            </a:r>
            <a:r>
              <a:rPr lang="de-CH" sz="2400" dirty="0" smtClean="0">
                <a:solidFill>
                  <a:srgbClr val="3E12E0"/>
                </a:solidFill>
                <a:latin typeface="Arial" panose="020B0604020202020204" pitchFamily="34" charset="0"/>
              </a:rPr>
              <a:t> Public Transport Authority</a:t>
            </a:r>
          </a:p>
          <a:p>
            <a:pPr algn="ctr"/>
            <a:r>
              <a:rPr lang="de-CH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Bucharest – </a:t>
            </a:r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26</a:t>
            </a:r>
            <a:r>
              <a:rPr lang="en-US" sz="2400" baseline="30000" dirty="0" smtClean="0">
                <a:solidFill>
                  <a:srgbClr val="002060"/>
                </a:solidFill>
                <a:latin typeface="Arial" panose="020B0604020202020204" pitchFamily="34" charset="0"/>
              </a:rPr>
              <a:t>st</a:t>
            </a:r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 of November 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2015</a:t>
            </a:r>
          </a:p>
          <a:p>
            <a:pPr algn="ctr"/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7" y="1628800"/>
            <a:ext cx="84805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800" dirty="0" smtClean="0">
                <a:solidFill>
                  <a:srgbClr val="002060"/>
                </a:solidFill>
                <a:latin typeface="+mn-lt"/>
              </a:rPr>
              <a:t>Organisation and </a:t>
            </a:r>
            <a:r>
              <a:rPr lang="de-CH" sz="2800" dirty="0" err="1" smtClean="0">
                <a:solidFill>
                  <a:srgbClr val="002060"/>
                </a:solidFill>
                <a:latin typeface="+mn-lt"/>
              </a:rPr>
              <a:t>Financing</a:t>
            </a:r>
            <a:r>
              <a:rPr lang="de-CH" sz="28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de-CH" sz="2800" dirty="0" err="1" smtClean="0">
                <a:solidFill>
                  <a:srgbClr val="002060"/>
                </a:solidFill>
                <a:latin typeface="+mn-lt"/>
              </a:rPr>
              <a:t>of</a:t>
            </a:r>
            <a:r>
              <a:rPr lang="de-CH" sz="2800" dirty="0" smtClean="0">
                <a:solidFill>
                  <a:srgbClr val="002060"/>
                </a:solidFill>
                <a:latin typeface="+mn-lt"/>
              </a:rPr>
              <a:t> Urban Transport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91650" y="5170552"/>
            <a:ext cx="25442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dirty="0" smtClean="0">
                <a:solidFill>
                  <a:srgbClr val="3E12E0"/>
                </a:solidFill>
                <a:latin typeface="+mn-lt"/>
              </a:rPr>
              <a:t>Joachim Schneider</a:t>
            </a:r>
          </a:p>
          <a:p>
            <a:r>
              <a:rPr lang="de-CH" sz="2000" dirty="0" smtClean="0">
                <a:solidFill>
                  <a:srgbClr val="3E12E0"/>
                </a:solidFill>
                <a:latin typeface="+mn-lt"/>
              </a:rPr>
              <a:t>JASPERS NCC</a:t>
            </a:r>
            <a:endParaRPr lang="en-US" sz="2000" dirty="0">
              <a:solidFill>
                <a:srgbClr val="3E12E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1836738"/>
            <a:ext cx="8524875" cy="454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marL="342900" indent="-342900" algn="ctr">
              <a:buFont typeface="Wingdings" pitchFamily="2" charset="2"/>
              <a:buNone/>
              <a:defRPr/>
            </a:pPr>
            <a:endParaRPr lang="en-GB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For info or further </a:t>
            </a:r>
            <a:r>
              <a:rPr lang="en-GB" sz="1800" b="0" u="sng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questions on this presentation, </a:t>
            </a: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please contact: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2000" b="0" dirty="0" smtClean="0">
                <a:solidFill>
                  <a:srgbClr val="333399"/>
                </a:solidFill>
                <a:latin typeface="Arial" charset="0"/>
                <a:cs typeface="Times New Roman" pitchFamily="16" charset="0"/>
              </a:rPr>
              <a:t>The JASPERS Rail, Air and Maritime Transport Team 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2000" b="0" dirty="0" smtClean="0">
                <a:solidFill>
                  <a:srgbClr val="333399"/>
                </a:solidFill>
                <a:latin typeface="Arial" charset="0"/>
                <a:cs typeface="Times New Roman" pitchFamily="16" charset="0"/>
              </a:rPr>
              <a:t>Bucharest, Vienna, Warsaw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GB" sz="1600" b="0" dirty="0" smtClean="0">
              <a:solidFill>
                <a:srgbClr val="333399"/>
              </a:solidFill>
              <a:latin typeface="Arial" charset="0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600" b="0" dirty="0" smtClean="0">
                <a:solidFill>
                  <a:srgbClr val="333399"/>
                </a:solidFill>
                <a:latin typeface="Arial" charset="0"/>
                <a:cs typeface="Times New Roman" pitchFamily="16" charset="0"/>
              </a:rPr>
              <a:t>and/or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GB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6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Joachim Schneider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6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European Investment Bank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6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JASPERS Networking and Competence </a:t>
            </a:r>
            <a:r>
              <a:rPr lang="en-GB" sz="16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Center</a:t>
            </a:r>
            <a:endParaRPr lang="en-GB" sz="1600" b="0" dirty="0" smtClean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6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Mobile: +32 471 35 52 50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600" b="0" u="sng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  <a:hlinkClick r:id="rId3"/>
              </a:rPr>
              <a:t>j.schneider@eib.org</a:t>
            </a:r>
            <a:r>
              <a:rPr lang="en-GB" sz="16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 </a:t>
            </a:r>
            <a:endParaRPr lang="en-GB" sz="16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algn="ctr">
              <a:spcBef>
                <a:spcPts val="1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800" b="0" dirty="0" smtClean="0">
                <a:solidFill>
                  <a:srgbClr val="003399"/>
                </a:solidFill>
                <a:latin typeface="Arial" panose="020B0604020202020204" pitchFamily="34" charset="0"/>
                <a:ea typeface="ヒラギノ角ゴ Pro W3" pitchFamily="1" charset="-128"/>
                <a:cs typeface="Tahoma" pitchFamily="34" charset="0"/>
                <a:hlinkClick r:id="rId4"/>
              </a:rPr>
              <a:t>www.eib.org</a:t>
            </a:r>
            <a:r>
              <a:rPr lang="en-GB" sz="1800" b="0" dirty="0" smtClean="0">
                <a:solidFill>
                  <a:srgbClr val="003399"/>
                </a:solidFill>
                <a:latin typeface="Arial" panose="020B0604020202020204" pitchFamily="34" charset="0"/>
                <a:ea typeface="ヒラギノ角ゴ Pro W3" pitchFamily="1" charset="-128"/>
                <a:cs typeface="Tahoma" pitchFamily="34" charset="0"/>
              </a:rPr>
              <a:t/>
            </a:r>
            <a:br>
              <a:rPr lang="en-GB" sz="1800" b="0" dirty="0" smtClean="0">
                <a:solidFill>
                  <a:srgbClr val="003399"/>
                </a:solidFill>
                <a:latin typeface="Arial" panose="020B0604020202020204" pitchFamily="34" charset="0"/>
                <a:ea typeface="ヒラギノ角ゴ Pro W3" pitchFamily="1" charset="-128"/>
                <a:cs typeface="Tahoma" pitchFamily="34" charset="0"/>
              </a:rPr>
            </a:br>
            <a:endParaRPr lang="en-GB" sz="3600" b="0" dirty="0">
              <a:solidFill>
                <a:srgbClr val="E4005C"/>
              </a:solidFill>
              <a:latin typeface="Tahoma" pitchFamily="34" charset="0"/>
              <a:ea typeface="ヒラギノ角ゴ Pro W3" pitchFamily="1" charset="-128"/>
              <a:cs typeface="Tahoma" pitchFamily="34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05600"/>
            <a:ext cx="9182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75438"/>
            <a:ext cx="91440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5664200"/>
            <a:ext cx="2160587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92A697B6-65D4-491C-A7FB-5F2451AF7495}" type="slidenum">
              <a:rPr lang="en-GB" sz="900" b="0">
                <a:solidFill>
                  <a:srgbClr val="FFFFFF"/>
                </a:solidFill>
                <a:latin typeface="Verdana" pitchFamily="32" charset="0"/>
                <a:ea typeface="Arial Unicode MS" pitchFamily="34" charset="-128"/>
                <a:cs typeface="Arial Unicode MS" pitchFamily="34" charset="-128"/>
              </a:rPr>
              <a:pPr algn="r" eaLnBrk="1" hangingPunct="1">
                <a:spcBef>
                  <a:spcPct val="50000"/>
                </a:spcBef>
              </a:pPr>
              <a:t>10</a:t>
            </a:fld>
            <a:endParaRPr lang="en-GB" sz="900" b="0">
              <a:solidFill>
                <a:srgbClr val="FFFFFF"/>
              </a:solidFill>
              <a:latin typeface="Verdana" pitchFamily="32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841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888"/>
            <a:ext cx="8532440" cy="863600"/>
          </a:xfrm>
        </p:spPr>
        <p:txBody>
          <a:bodyPr/>
          <a:lstStyle/>
          <a:p>
            <a:r>
              <a:rPr lang="en-GB" sz="3200" b="1" dirty="0" smtClean="0"/>
              <a:t>Context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712968" cy="525658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“Guidelines on Financing </a:t>
            </a:r>
            <a:r>
              <a:rPr lang="en-US" sz="2400" dirty="0"/>
              <a:t>Urban Public </a:t>
            </a:r>
            <a:r>
              <a:rPr lang="en-US" sz="2400" dirty="0" smtClean="0"/>
              <a:t>Transport” concentrate on service provision and financing options in conformity with the PSO regulation 1370/2007. 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de-CH" sz="2400" dirty="0" smtClean="0"/>
              <a:t>Tasks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responsible</a:t>
            </a:r>
            <a:r>
              <a:rPr lang="de-CH" sz="2400" dirty="0" smtClean="0"/>
              <a:t> </a:t>
            </a:r>
            <a:r>
              <a:rPr lang="de-CH" sz="2400" b="1" dirty="0" err="1"/>
              <a:t>public</a:t>
            </a:r>
            <a:r>
              <a:rPr lang="de-CH" sz="2400" b="1" dirty="0"/>
              <a:t> </a:t>
            </a:r>
            <a:r>
              <a:rPr lang="de-CH" sz="2400" b="1" dirty="0" err="1"/>
              <a:t>transport</a:t>
            </a:r>
            <a:r>
              <a:rPr lang="de-CH" sz="2400" b="1" dirty="0"/>
              <a:t> </a:t>
            </a:r>
            <a:r>
              <a:rPr lang="de-CH" sz="2400" b="1" dirty="0" err="1"/>
              <a:t>authority</a:t>
            </a:r>
            <a:r>
              <a:rPr lang="de-CH" sz="2400" b="1" dirty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separate. The </a:t>
            </a:r>
            <a:r>
              <a:rPr lang="de-CH" sz="2400" dirty="0" err="1" smtClean="0"/>
              <a:t>authority</a:t>
            </a:r>
            <a:r>
              <a:rPr lang="de-CH" sz="2400" dirty="0" smtClean="0"/>
              <a:t> (</a:t>
            </a:r>
            <a:r>
              <a:rPr lang="de-CH" sz="2400" dirty="0" err="1" smtClean="0"/>
              <a:t>municipality</a:t>
            </a:r>
            <a:r>
              <a:rPr lang="de-CH" sz="2400" dirty="0" smtClean="0"/>
              <a:t>, </a:t>
            </a:r>
            <a:r>
              <a:rPr lang="de-CH" sz="2400" dirty="0" err="1" smtClean="0"/>
              <a:t>region</a:t>
            </a:r>
            <a:r>
              <a:rPr lang="de-CH" sz="2400" dirty="0" smtClean="0"/>
              <a:t>, national </a:t>
            </a:r>
            <a:r>
              <a:rPr lang="de-CH" sz="2400" dirty="0" err="1" smtClean="0"/>
              <a:t>government</a:t>
            </a:r>
            <a:r>
              <a:rPr lang="de-CH" sz="2400" dirty="0" smtClean="0"/>
              <a:t>) </a:t>
            </a:r>
            <a:r>
              <a:rPr lang="de-CH" sz="2400" dirty="0" err="1" smtClean="0"/>
              <a:t>is</a:t>
            </a:r>
            <a:r>
              <a:rPr lang="de-CH" sz="2400" dirty="0" smtClean="0"/>
              <a:t> </a:t>
            </a:r>
            <a:r>
              <a:rPr lang="de-CH" sz="2400" dirty="0" err="1" smtClean="0"/>
              <a:t>responsible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 smtClean="0"/>
              <a:t>:</a:t>
            </a:r>
          </a:p>
          <a:p>
            <a:pPr marL="0" indent="0">
              <a:buNone/>
            </a:pPr>
            <a:endParaRPr lang="de-CH" sz="1000" dirty="0" smtClean="0"/>
          </a:p>
          <a:p>
            <a:pPr marL="0" indent="0">
              <a:buNone/>
            </a:pPr>
            <a:endParaRPr lang="de-CH" sz="1000" dirty="0"/>
          </a:p>
          <a:p>
            <a:pPr marL="0" indent="0">
              <a:buNone/>
            </a:pPr>
            <a:endParaRPr lang="de-CH" sz="1000" dirty="0" smtClean="0"/>
          </a:p>
          <a:p>
            <a:r>
              <a:rPr lang="de-CH" sz="2400" dirty="0" smtClean="0"/>
              <a:t>Definition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public</a:t>
            </a:r>
            <a:r>
              <a:rPr lang="de-CH" sz="2400" dirty="0" smtClean="0"/>
              <a:t> </a:t>
            </a:r>
            <a:r>
              <a:rPr lang="de-CH" sz="2400" dirty="0" err="1"/>
              <a:t>t</a:t>
            </a:r>
            <a:r>
              <a:rPr lang="de-CH" sz="2400" dirty="0" err="1" smtClean="0"/>
              <a:t>ransport</a:t>
            </a:r>
            <a:r>
              <a:rPr lang="de-CH" sz="2400" dirty="0" smtClean="0"/>
              <a:t> </a:t>
            </a:r>
            <a:r>
              <a:rPr lang="de-CH" sz="2400" dirty="0" err="1" smtClean="0"/>
              <a:t>objectives</a:t>
            </a:r>
            <a:r>
              <a:rPr lang="de-CH" sz="2400" dirty="0" smtClean="0"/>
              <a:t>, </a:t>
            </a:r>
          </a:p>
          <a:p>
            <a:r>
              <a:rPr lang="de-CH" sz="2400" dirty="0" err="1" smtClean="0"/>
              <a:t>Preparation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contract</a:t>
            </a:r>
            <a:r>
              <a:rPr lang="de-CH" sz="2400" dirty="0" smtClean="0"/>
              <a:t>, plus subsequent </a:t>
            </a:r>
            <a:r>
              <a:rPr lang="de-CH" sz="2400" dirty="0" err="1" smtClean="0"/>
              <a:t>monitoring</a:t>
            </a:r>
            <a:endParaRPr lang="de-CH" sz="2400" dirty="0" smtClean="0"/>
          </a:p>
          <a:p>
            <a:r>
              <a:rPr lang="de-CH" sz="2400" dirty="0" err="1" smtClean="0"/>
              <a:t>Decision</a:t>
            </a:r>
            <a:r>
              <a:rPr lang="de-CH" sz="2400" dirty="0" smtClean="0"/>
              <a:t> on </a:t>
            </a:r>
            <a:r>
              <a:rPr lang="de-CH" sz="2400" dirty="0" err="1" smtClean="0"/>
              <a:t>service</a:t>
            </a:r>
            <a:r>
              <a:rPr lang="de-CH" sz="2400" dirty="0" smtClean="0"/>
              <a:t> </a:t>
            </a:r>
            <a:r>
              <a:rPr lang="de-CH" sz="2400" dirty="0" err="1" smtClean="0"/>
              <a:t>provision</a:t>
            </a:r>
            <a:r>
              <a:rPr lang="de-CH" sz="2400" dirty="0" smtClean="0"/>
              <a:t> </a:t>
            </a:r>
            <a:r>
              <a:rPr lang="de-CH" sz="2400" dirty="0" err="1" smtClean="0"/>
              <a:t>options</a:t>
            </a:r>
            <a:endParaRPr lang="de-CH" sz="2400" dirty="0"/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5" name="Down Arrow 4"/>
          <p:cNvSpPr/>
          <p:nvPr/>
        </p:nvSpPr>
        <p:spPr bwMode="auto">
          <a:xfrm>
            <a:off x="3779912" y="3573016"/>
            <a:ext cx="720080" cy="576064"/>
          </a:xfrm>
          <a:prstGeom prst="downArrow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844520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888"/>
            <a:ext cx="8532440" cy="863600"/>
          </a:xfrm>
        </p:spPr>
        <p:txBody>
          <a:bodyPr/>
          <a:lstStyle/>
          <a:p>
            <a:r>
              <a:rPr lang="en-GB" sz="3200" b="1" dirty="0" smtClean="0"/>
              <a:t>Definition of Objectives</a:t>
            </a:r>
            <a:endParaRPr lang="en-GB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620660" cy="471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980728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002060"/>
                </a:solidFill>
                <a:latin typeface="+mn-lt"/>
              </a:rPr>
              <a:t>SUMP (Masterplan) versus PSO </a:t>
            </a:r>
            <a:r>
              <a:rPr lang="de-CH" sz="2800" dirty="0" err="1" smtClean="0">
                <a:solidFill>
                  <a:srgbClr val="002060"/>
                </a:solidFill>
                <a:latin typeface="+mn-lt"/>
              </a:rPr>
              <a:t>contract</a:t>
            </a:r>
            <a:r>
              <a:rPr lang="de-CH" sz="2800" dirty="0" smtClean="0">
                <a:solidFill>
                  <a:srgbClr val="002060"/>
                </a:solidFill>
                <a:latin typeface="+mn-lt"/>
              </a:rPr>
              <a:t>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6205995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888"/>
            <a:ext cx="8532440" cy="863600"/>
          </a:xfrm>
        </p:spPr>
        <p:txBody>
          <a:bodyPr/>
          <a:lstStyle/>
          <a:p>
            <a:r>
              <a:rPr lang="en-US" sz="3200" b="1" dirty="0" smtClean="0"/>
              <a:t>Contract Preparation: </a:t>
            </a:r>
            <a:br>
              <a:rPr lang="en-US" sz="3200" b="1" dirty="0" smtClean="0"/>
            </a:br>
            <a:r>
              <a:rPr lang="en-US" sz="3200" b="1" dirty="0" smtClean="0"/>
              <a:t>Sustainability considerations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712968" cy="525658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Current </a:t>
            </a:r>
            <a:r>
              <a:rPr lang="en-US" sz="2400" dirty="0"/>
              <a:t>practice: Available CAPEX </a:t>
            </a:r>
            <a:r>
              <a:rPr lang="en-US" sz="2400" dirty="0" smtClean="0"/>
              <a:t>determines the number of projects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Do </a:t>
            </a:r>
            <a:r>
              <a:rPr lang="en-US" sz="2400" dirty="0"/>
              <a:t>we know how much it costs to O&amp;M our system / our project ?</a:t>
            </a:r>
          </a:p>
          <a:p>
            <a:pPr marL="0" indent="0">
              <a:buNone/>
            </a:pPr>
            <a:r>
              <a:rPr lang="en-US" sz="2400" dirty="0" smtClean="0"/>
              <a:t>Can we afford a proper O&amp;M of our system after the Plan / the Project 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i="1" dirty="0" smtClean="0"/>
              <a:t>“Someone will take care of it when the new system/project is actually put into operation…” ?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dirty="0" smtClean="0"/>
              <a:t>Data </a:t>
            </a:r>
            <a:r>
              <a:rPr lang="en-US" sz="2400" dirty="0"/>
              <a:t>and provisions for the </a:t>
            </a:r>
            <a:r>
              <a:rPr lang="en-US" sz="2400" dirty="0" smtClean="0"/>
              <a:t>PSC have to be based on SUMP and to be provided and monitored through </a:t>
            </a:r>
            <a:r>
              <a:rPr lang="en-US" sz="2400" b="1" dirty="0" smtClean="0"/>
              <a:t>transport authority </a:t>
            </a:r>
            <a:endParaRPr lang="en-US" sz="2400" b="1" dirty="0"/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5" name="Down Arrow 4"/>
          <p:cNvSpPr/>
          <p:nvPr/>
        </p:nvSpPr>
        <p:spPr bwMode="auto">
          <a:xfrm>
            <a:off x="3995936" y="3429000"/>
            <a:ext cx="720080" cy="576064"/>
          </a:xfrm>
          <a:prstGeom prst="downArrow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4016524" y="4869160"/>
            <a:ext cx="720080" cy="576064"/>
          </a:xfrm>
          <a:prstGeom prst="downArrow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9512" y="90872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JASPERS </a:t>
            </a:r>
            <a:r>
              <a:rPr lang="de-DE" sz="2400" dirty="0" err="1" smtClean="0">
                <a:solidFill>
                  <a:srgbClr val="000090"/>
                </a:solidFill>
                <a:latin typeface="+mn-lt"/>
              </a:rPr>
              <a:t>context</a:t>
            </a:r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: </a:t>
            </a:r>
            <a:r>
              <a:rPr lang="de-DE" sz="2400" dirty="0" err="1" smtClean="0">
                <a:solidFill>
                  <a:srgbClr val="000090"/>
                </a:solidFill>
                <a:latin typeface="+mn-lt"/>
              </a:rPr>
              <a:t>support</a:t>
            </a:r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 </a:t>
            </a:r>
            <a:r>
              <a:rPr lang="de-DE" sz="2400" dirty="0" err="1" smtClean="0">
                <a:solidFill>
                  <a:srgbClr val="000090"/>
                </a:solidFill>
                <a:latin typeface="+mn-lt"/>
              </a:rPr>
              <a:t>of</a:t>
            </a:r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 </a:t>
            </a:r>
            <a:r>
              <a:rPr lang="de-DE" sz="2400" dirty="0" err="1" smtClean="0">
                <a:solidFill>
                  <a:srgbClr val="000090"/>
                </a:solidFill>
                <a:latin typeface="+mn-lt"/>
              </a:rPr>
              <a:t>projects</a:t>
            </a:r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, </a:t>
            </a:r>
            <a:r>
              <a:rPr lang="de-DE" sz="2400" dirty="0" err="1" smtClean="0">
                <a:solidFill>
                  <a:srgbClr val="000090"/>
                </a:solidFill>
                <a:latin typeface="+mn-lt"/>
              </a:rPr>
              <a:t>based</a:t>
            </a:r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 on </a:t>
            </a:r>
            <a:r>
              <a:rPr lang="de-DE" sz="2400" dirty="0" err="1" smtClean="0">
                <a:solidFill>
                  <a:srgbClr val="000090"/>
                </a:solidFill>
                <a:latin typeface="+mn-lt"/>
              </a:rPr>
              <a:t>strategy</a:t>
            </a:r>
            <a:r>
              <a:rPr lang="de-DE" sz="2400" dirty="0" smtClean="0">
                <a:solidFill>
                  <a:srgbClr val="000090"/>
                </a:solidFill>
                <a:latin typeface="+mn-lt"/>
              </a:rPr>
              <a:t> </a:t>
            </a:r>
            <a:endParaRPr lang="de-DE" sz="2400" dirty="0">
              <a:solidFill>
                <a:srgbClr val="00009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8289498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888"/>
            <a:ext cx="9144000" cy="863600"/>
          </a:xfrm>
        </p:spPr>
        <p:txBody>
          <a:bodyPr/>
          <a:lstStyle/>
          <a:p>
            <a:pPr algn="l"/>
            <a:r>
              <a:rPr lang="en-GB" b="1" dirty="0" smtClean="0"/>
              <a:t>Contract Preparation: Institutional setting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2949724" y="2242964"/>
            <a:ext cx="3024336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lvl="1">
              <a:defRPr/>
            </a:pPr>
            <a:endParaRPr lang="en-GB" sz="1800" b="0" spc="100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1800" b="0" spc="100" dirty="0" smtClean="0">
                <a:solidFill>
                  <a:schemeClr val="tx1"/>
                </a:solidFill>
              </a:rPr>
              <a:t>Institutional/technical interfaces ?</a:t>
            </a: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In particular within the City/Region (e.g. </a:t>
            </a:r>
            <a:r>
              <a:rPr lang="en-GB" sz="1800" b="0" kern="1200" spc="100" dirty="0" err="1" smtClean="0">
                <a:solidFill>
                  <a:schemeClr val="tx1"/>
                </a:solidFill>
              </a:rPr>
              <a:t>Parkings</a:t>
            </a:r>
            <a:r>
              <a:rPr lang="en-GB" sz="1800" b="0" kern="1200" spc="100" dirty="0" smtClean="0">
                <a:solidFill>
                  <a:schemeClr val="tx1"/>
                </a:solidFill>
              </a:rPr>
              <a:t>, Roads administration, Traffic dept., …)</a:t>
            </a:r>
            <a:endParaRPr lang="en-GB" sz="1800" b="0" spc="100" dirty="0" smtClean="0">
              <a:solidFill>
                <a:schemeClr val="tx1"/>
              </a:solidFill>
            </a:endParaRPr>
          </a:p>
          <a:p>
            <a:pPr lvl="1">
              <a:defRPr/>
            </a:pPr>
            <a:endParaRPr lang="en-US" sz="1800" b="0" kern="1200" spc="100" dirty="0">
              <a:solidFill>
                <a:schemeClr val="tx1"/>
              </a:solidFill>
            </a:endParaRPr>
          </a:p>
          <a:p>
            <a:pPr lvl="1">
              <a:defRPr/>
            </a:pPr>
            <a:endParaRPr lang="en-US" sz="1800" b="0" spc="100" dirty="0" smtClean="0">
              <a:solidFill>
                <a:schemeClr val="tx1"/>
              </a:solidFill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142609" y="5330527"/>
            <a:ext cx="1905000" cy="252413"/>
          </a:xfrm>
        </p:spPr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251520" y="2420888"/>
            <a:ext cx="3312368" cy="315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GB" sz="2000" b="0" kern="1200" spc="100" dirty="0" smtClean="0">
                <a:solidFill>
                  <a:schemeClr val="tx1"/>
                </a:solidFill>
              </a:rPr>
              <a:t>Involved Actors/Stakeholders</a:t>
            </a:r>
            <a:endParaRPr lang="en-GB" sz="1800" b="0" kern="1200" spc="100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State</a:t>
            </a: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Region</a:t>
            </a: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City</a:t>
            </a: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PT company</a:t>
            </a: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Other institutions</a:t>
            </a:r>
          </a:p>
          <a:p>
            <a:pPr lvl="1">
              <a:defRPr/>
            </a:pPr>
            <a:r>
              <a:rPr lang="en-US" sz="1800" b="0" kern="1200" spc="100" dirty="0" smtClean="0">
                <a:solidFill>
                  <a:schemeClr val="tx1"/>
                </a:solidFill>
              </a:rPr>
              <a:t>Private operators</a:t>
            </a:r>
            <a:endParaRPr lang="en-GB" sz="1800" b="0" kern="1200" spc="100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…</a:t>
            </a:r>
          </a:p>
          <a:p>
            <a:pPr lvl="1">
              <a:defRPr/>
            </a:pPr>
            <a:endParaRPr lang="en-GB" sz="1800" b="0" kern="1200" spc="100" dirty="0">
              <a:solidFill>
                <a:schemeClr val="tx1"/>
              </a:solidFill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5580112" y="2348880"/>
            <a:ext cx="352839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GB" sz="2000" b="0" kern="1200" spc="100" dirty="0" smtClean="0">
                <a:solidFill>
                  <a:schemeClr val="tx1"/>
                </a:solidFill>
              </a:rPr>
              <a:t>Financing </a:t>
            </a:r>
          </a:p>
          <a:p>
            <a:pPr lvl="1">
              <a:defRPr/>
            </a:pPr>
            <a:r>
              <a:rPr lang="en-GB" sz="1800" b="0" spc="100" dirty="0" smtClean="0">
                <a:solidFill>
                  <a:schemeClr val="tx1"/>
                </a:solidFill>
              </a:rPr>
              <a:t>Fares</a:t>
            </a:r>
          </a:p>
          <a:p>
            <a:pPr lvl="1">
              <a:defRPr/>
            </a:pPr>
            <a:r>
              <a:rPr lang="en-GB" sz="1800" b="0" kern="1200" spc="100" dirty="0" smtClean="0">
                <a:solidFill>
                  <a:schemeClr val="tx1"/>
                </a:solidFill>
              </a:rPr>
              <a:t>Subsidies</a:t>
            </a:r>
          </a:p>
          <a:p>
            <a:pPr lvl="1">
              <a:defRPr/>
            </a:pPr>
            <a:r>
              <a:rPr lang="en-GB" sz="1800" b="0" spc="100" dirty="0" smtClean="0">
                <a:solidFill>
                  <a:schemeClr val="tx1"/>
                </a:solidFill>
              </a:rPr>
              <a:t>Other income(s)</a:t>
            </a:r>
          </a:p>
          <a:p>
            <a:pPr lvl="1">
              <a:defRPr/>
            </a:pPr>
            <a:endParaRPr lang="en-US" sz="1800" b="0" kern="1200" spc="100" dirty="0">
              <a:solidFill>
                <a:schemeClr val="tx1"/>
              </a:solidFill>
            </a:endParaRPr>
          </a:p>
          <a:p>
            <a:pPr lvl="1">
              <a:defRPr/>
            </a:pPr>
            <a:endParaRPr lang="en-US" sz="1800" b="0" spc="100" dirty="0" smtClean="0">
              <a:solidFill>
                <a:schemeClr val="tx1"/>
              </a:solidFill>
            </a:endParaRPr>
          </a:p>
          <a:p>
            <a:pPr marL="457200" lvl="1" indent="0">
              <a:buNone/>
              <a:defRPr/>
            </a:pPr>
            <a:r>
              <a:rPr lang="en-US" sz="1800" u="sng" kern="1200" spc="100" dirty="0" smtClean="0">
                <a:solidFill>
                  <a:schemeClr val="tx1"/>
                </a:solidFill>
              </a:rPr>
              <a:t>Identification of current origin of subsidies (national / regional / local taxes) and Institutional setups</a:t>
            </a:r>
            <a:endParaRPr lang="en-GB" sz="1800" u="sng" kern="1200" spc="100" dirty="0" smtClean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2843808" y="5229200"/>
            <a:ext cx="504056" cy="529456"/>
          </a:xfrm>
          <a:prstGeom prst="straightConnector1">
            <a:avLst/>
          </a:prstGeom>
          <a:solidFill>
            <a:srgbClr val="BBE0E3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656708" y="5229200"/>
            <a:ext cx="419348" cy="529456"/>
          </a:xfrm>
          <a:prstGeom prst="straightConnector1">
            <a:avLst/>
          </a:prstGeom>
          <a:solidFill>
            <a:srgbClr val="BBE0E3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Oval 29"/>
          <p:cNvSpPr/>
          <p:nvPr/>
        </p:nvSpPr>
        <p:spPr bwMode="auto">
          <a:xfrm>
            <a:off x="3203848" y="5758656"/>
            <a:ext cx="1590526" cy="864096"/>
          </a:xfrm>
          <a:prstGeom prst="ellipse">
            <a:avLst/>
          </a:prstGeom>
          <a:solidFill>
            <a:srgbClr val="00B0F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endParaRPr lang="en-US" sz="600" dirty="0" smtClean="0">
              <a:latin typeface="+mn-lt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+mn-lt"/>
                <a:ea typeface="Times New Roman"/>
              </a:rPr>
              <a:t>PSC</a:t>
            </a:r>
            <a:endParaRPr lang="en-GB" sz="1400" dirty="0">
              <a:latin typeface="+mn-lt"/>
              <a:ea typeface="Times New Roman"/>
            </a:endParaRPr>
          </a:p>
        </p:txBody>
      </p:sp>
      <p:sp>
        <p:nvSpPr>
          <p:cNvPr id="31" name="AutoShape 4"/>
          <p:cNvSpPr>
            <a:spLocks/>
          </p:cNvSpPr>
          <p:nvPr/>
        </p:nvSpPr>
        <p:spPr bwMode="auto">
          <a:xfrm>
            <a:off x="3171519" y="1844824"/>
            <a:ext cx="2411980" cy="623396"/>
          </a:xfrm>
          <a:prstGeom prst="roundRect">
            <a:avLst>
              <a:gd name="adj" fmla="val 37500"/>
            </a:avLst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dirty="0" smtClean="0">
                <a:latin typeface="+mn-lt"/>
                <a:ea typeface="Times New Roman"/>
              </a:rPr>
              <a:t>Institutional/financial analysis</a:t>
            </a:r>
            <a:endParaRPr lang="en-US" altLang="en-US" sz="1400" dirty="0">
              <a:latin typeface="+mn-lt"/>
              <a:ea typeface="Times New Roman"/>
            </a:endParaRPr>
          </a:p>
        </p:txBody>
      </p:sp>
      <p:sp>
        <p:nvSpPr>
          <p:cNvPr id="32" name="AutoShape 6"/>
          <p:cNvSpPr>
            <a:spLocks/>
          </p:cNvSpPr>
          <p:nvPr/>
        </p:nvSpPr>
        <p:spPr bwMode="auto">
          <a:xfrm>
            <a:off x="1117103" y="1052736"/>
            <a:ext cx="6695256" cy="492125"/>
          </a:xfrm>
          <a:prstGeom prst="roundRect">
            <a:avLst>
              <a:gd name="adj" fmla="val 37500"/>
            </a:avLst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en-US" sz="1400" dirty="0" smtClean="0">
                <a:latin typeface="+mn-lt"/>
                <a:ea typeface="Times New Roman"/>
              </a:rPr>
              <a:t>Data collection and analysis</a:t>
            </a:r>
            <a:endParaRPr lang="en-US" altLang="en-US" sz="1400" dirty="0">
              <a:latin typeface="+mn-lt"/>
              <a:ea typeface="Times New Roman"/>
            </a:endParaRPr>
          </a:p>
        </p:txBody>
      </p:sp>
      <p:cxnSp>
        <p:nvCxnSpPr>
          <p:cNvPr id="33" name="Straight Arrow Connector 32"/>
          <p:cNvCxnSpPr>
            <a:endCxn id="31" idx="0"/>
          </p:cNvCxnSpPr>
          <p:nvPr/>
        </p:nvCxnSpPr>
        <p:spPr bwMode="auto">
          <a:xfrm>
            <a:off x="4377509" y="1556792"/>
            <a:ext cx="0" cy="288032"/>
          </a:xfrm>
          <a:prstGeom prst="straightConnector1">
            <a:avLst/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4198145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888"/>
            <a:ext cx="9144000" cy="863600"/>
          </a:xfrm>
        </p:spPr>
        <p:txBody>
          <a:bodyPr/>
          <a:lstStyle/>
          <a:p>
            <a:pPr algn="l"/>
            <a:r>
              <a:rPr lang="en-US" b="1" dirty="0" smtClean="0"/>
              <a:t>Contract Preparation: Steps in the </a:t>
            </a:r>
            <a:r>
              <a:rPr lang="en-US" b="1" dirty="0" smtClean="0"/>
              <a:t>analysis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7920880" cy="5256584"/>
          </a:xfrm>
        </p:spPr>
        <p:txBody>
          <a:bodyPr/>
          <a:lstStyle/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86625" y="5833270"/>
            <a:ext cx="1905000" cy="252413"/>
          </a:xfrm>
        </p:spPr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" name="AutoShape 2"/>
          <p:cNvSpPr>
            <a:spLocks/>
          </p:cNvSpPr>
          <p:nvPr/>
        </p:nvSpPr>
        <p:spPr bwMode="auto">
          <a:xfrm>
            <a:off x="226120" y="1773797"/>
            <a:ext cx="2703976" cy="825156"/>
          </a:xfrm>
          <a:prstGeom prst="roundRect">
            <a:avLst>
              <a:gd name="adj" fmla="val 37500"/>
            </a:avLst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en-US" sz="1400" dirty="0">
                <a:latin typeface="+mn-lt"/>
                <a:ea typeface="Times New Roman"/>
              </a:rPr>
              <a:t>KPIs</a:t>
            </a:r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3146118" y="1746834"/>
            <a:ext cx="2768634" cy="852119"/>
          </a:xfrm>
          <a:prstGeom prst="roundRect">
            <a:avLst>
              <a:gd name="adj" fmla="val 37500"/>
            </a:avLst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en-US" sz="1400" dirty="0">
                <a:latin typeface="+mn-lt"/>
                <a:ea typeface="Times New Roman"/>
              </a:rPr>
              <a:t>O&amp;M Budget </a:t>
            </a:r>
            <a:r>
              <a:rPr lang="en-US" altLang="en-US" sz="1400" dirty="0" smtClean="0">
                <a:latin typeface="+mn-lt"/>
                <a:ea typeface="Times New Roman"/>
              </a:rPr>
              <a:t>constraints and possible solutions</a:t>
            </a:r>
            <a:endParaRPr lang="en-US" altLang="en-US" sz="1400" dirty="0">
              <a:latin typeface="+mn-lt"/>
              <a:ea typeface="Times New Roman"/>
            </a:endParaRPr>
          </a:p>
        </p:txBody>
      </p:sp>
      <p:sp>
        <p:nvSpPr>
          <p:cNvPr id="7" name="AutoShape 8"/>
          <p:cNvSpPr>
            <a:spLocks/>
          </p:cNvSpPr>
          <p:nvPr/>
        </p:nvSpPr>
        <p:spPr bwMode="auto">
          <a:xfrm>
            <a:off x="6130776" y="1728884"/>
            <a:ext cx="2736304" cy="870069"/>
          </a:xfrm>
          <a:prstGeom prst="roundRect">
            <a:avLst>
              <a:gd name="adj" fmla="val 37500"/>
            </a:avLst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dirty="0" smtClean="0">
                <a:latin typeface="+mn-lt"/>
                <a:ea typeface="Times New Roman"/>
              </a:rPr>
              <a:t>PT broken </a:t>
            </a:r>
            <a:r>
              <a:rPr lang="en-GB" sz="1400" dirty="0">
                <a:latin typeface="+mn-lt"/>
                <a:ea typeface="Times New Roman"/>
              </a:rPr>
              <a:t>down in activities, cost and revenues</a:t>
            </a:r>
            <a:endParaRPr lang="en-US" altLang="en-US" sz="1400" dirty="0">
              <a:latin typeface="+mn-lt"/>
              <a:ea typeface="Times New Roman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180528" y="2529408"/>
            <a:ext cx="33843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lvl="2">
              <a:defRPr/>
            </a:pPr>
            <a:endParaRPr lang="en-GB" sz="1200" b="0" kern="1200" spc="100" smtClean="0">
              <a:solidFill>
                <a:schemeClr val="tx1"/>
              </a:solidFill>
              <a:ea typeface="+mn-ea"/>
              <a:cs typeface="+mn-cs"/>
            </a:endParaRPr>
          </a:p>
          <a:p>
            <a:pPr lvl="1">
              <a:defRPr/>
            </a:pPr>
            <a:r>
              <a:rPr lang="en-GB" sz="1200" b="0" kern="1200" spc="100" smtClean="0">
                <a:solidFill>
                  <a:schemeClr val="tx1"/>
                </a:solidFill>
                <a:ea typeface="+mn-ea"/>
                <a:cs typeface="+mn-cs"/>
              </a:rPr>
              <a:t>Total production (million vehicle km)	</a:t>
            </a:r>
          </a:p>
          <a:p>
            <a:pPr lvl="1">
              <a:defRPr/>
            </a:pPr>
            <a:r>
              <a:rPr lang="en-GB" sz="1200" b="0" kern="1200" spc="100" smtClean="0">
                <a:solidFill>
                  <a:schemeClr val="tx1"/>
                </a:solidFill>
                <a:ea typeface="+mn-ea"/>
                <a:cs typeface="+mn-cs"/>
              </a:rPr>
              <a:t>Average production (thousand km/train)</a:t>
            </a:r>
          </a:p>
          <a:p>
            <a:pPr lvl="1">
              <a:defRPr/>
            </a:pPr>
            <a:r>
              <a:rPr lang="en-GB" sz="1200" b="0" kern="1200" spc="100" smtClean="0">
                <a:solidFill>
                  <a:schemeClr val="tx1"/>
                </a:solidFill>
                <a:ea typeface="+mn-ea"/>
                <a:cs typeface="+mn-cs"/>
              </a:rPr>
              <a:t>Average age (years/train)</a:t>
            </a:r>
          </a:p>
          <a:p>
            <a:pPr lvl="1">
              <a:defRPr/>
            </a:pPr>
            <a:r>
              <a:rPr lang="en-GB" sz="1200" b="0" kern="1200" spc="100" smtClean="0">
                <a:solidFill>
                  <a:schemeClr val="tx1"/>
                </a:solidFill>
                <a:ea typeface="+mn-ea"/>
                <a:cs typeface="+mn-cs"/>
              </a:rPr>
              <a:t>Tram/bus average consumption (kWh/vehic-km)</a:t>
            </a:r>
          </a:p>
          <a:p>
            <a:pPr lvl="1">
              <a:defRPr/>
            </a:pPr>
            <a:r>
              <a:rPr lang="en-GB" sz="1200" b="0" kern="1200" spc="100" smtClean="0">
                <a:solidFill>
                  <a:schemeClr val="tx1"/>
                </a:solidFill>
                <a:ea typeface="+mn-ea"/>
                <a:cs typeface="+mn-cs"/>
              </a:rPr>
              <a:t>Tram/bus average maintenance cost (€/vehic-km)</a:t>
            </a:r>
          </a:p>
          <a:p>
            <a:pPr lvl="1">
              <a:defRPr/>
            </a:pPr>
            <a:r>
              <a:rPr lang="en-GB" sz="1200" b="0" kern="1200" spc="100" smtClean="0">
                <a:solidFill>
                  <a:schemeClr val="tx1"/>
                </a:solidFill>
              </a:rPr>
              <a:t>Tram/bus average total cost (€/vehic-km)	</a:t>
            </a:r>
          </a:p>
          <a:p>
            <a:pPr lvl="1">
              <a:defRPr/>
            </a:pPr>
            <a:r>
              <a:rPr lang="en-US" sz="1200" b="0" kern="1200" spc="100" smtClean="0">
                <a:solidFill>
                  <a:schemeClr val="tx1"/>
                </a:solidFill>
              </a:rPr>
              <a:t>Average commercial speed (tram/bus)</a:t>
            </a:r>
          </a:p>
          <a:p>
            <a:pPr lvl="1">
              <a:defRPr/>
            </a:pPr>
            <a:r>
              <a:rPr lang="en-US" sz="1200" b="0" kern="1200" spc="100" smtClean="0">
                <a:solidFill>
                  <a:schemeClr val="tx1"/>
                </a:solidFill>
              </a:rPr>
              <a:t>Hours worked per driver</a:t>
            </a:r>
          </a:p>
          <a:p>
            <a:pPr lvl="1">
              <a:defRPr/>
            </a:pPr>
            <a:r>
              <a:rPr lang="en-US" sz="1200" b="0" kern="1200" spc="100" smtClean="0">
                <a:solidFill>
                  <a:schemeClr val="tx1"/>
                </a:solidFill>
              </a:rPr>
              <a:t>Ratio direct/indirect personnel</a:t>
            </a:r>
          </a:p>
          <a:p>
            <a:pPr lvl="1">
              <a:defRPr/>
            </a:pPr>
            <a:r>
              <a:rPr lang="en-US" sz="1200" b="0" kern="1200" spc="100" smtClean="0">
                <a:solidFill>
                  <a:schemeClr val="tx1"/>
                </a:solidFill>
              </a:rPr>
              <a:t>Ratio of “Void” vehic-km (bus/tram)</a:t>
            </a:r>
          </a:p>
          <a:p>
            <a:pPr lvl="1">
              <a:defRPr/>
            </a:pPr>
            <a:r>
              <a:rPr lang="en-US" sz="1200" b="0" kern="1200" spc="100" smtClean="0">
                <a:solidFill>
                  <a:schemeClr val="tx1"/>
                </a:solidFill>
              </a:rPr>
              <a:t>…</a:t>
            </a:r>
            <a:endParaRPr lang="en-GB" sz="1200" b="0" kern="1200" spc="100" smtClean="0">
              <a:solidFill>
                <a:schemeClr val="tx1"/>
              </a:solidFill>
            </a:endParaRPr>
          </a:p>
          <a:p>
            <a:pPr lvl="1">
              <a:defRPr/>
            </a:pPr>
            <a:endParaRPr lang="en-GB" sz="1200" b="0" kern="1200" spc="10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781720" y="2425800"/>
            <a:ext cx="3349056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marL="0" indent="0">
              <a:buNone/>
              <a:defRPr/>
            </a:pPr>
            <a:endParaRPr lang="en-GB" sz="1800" b="0" spc="100" dirty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1400" b="0" spc="100" dirty="0" smtClean="0">
                <a:solidFill>
                  <a:schemeClr val="tx1"/>
                </a:solidFill>
              </a:rPr>
              <a:t>Additional revenues from taxes (e.g. from fuel consumption, national coverage of (part of) subsidies, …)</a:t>
            </a:r>
          </a:p>
          <a:p>
            <a:pPr lvl="1">
              <a:defRPr/>
            </a:pPr>
            <a:r>
              <a:rPr lang="en-US" sz="1400" b="0" spc="100" dirty="0" smtClean="0">
                <a:solidFill>
                  <a:schemeClr val="tx1"/>
                </a:solidFill>
              </a:rPr>
              <a:t>Tendering, subcontracting of (part of) PT services or of maintenance</a:t>
            </a:r>
          </a:p>
          <a:p>
            <a:pPr lvl="1">
              <a:defRPr/>
            </a:pPr>
            <a:r>
              <a:rPr lang="en-US" sz="1400" b="0" spc="100" dirty="0" err="1" smtClean="0">
                <a:solidFill>
                  <a:schemeClr val="tx1"/>
                </a:solidFill>
              </a:rPr>
              <a:t>PPPs</a:t>
            </a:r>
            <a:r>
              <a:rPr lang="en-US" sz="1400" b="0" spc="100" dirty="0" smtClean="0">
                <a:solidFill>
                  <a:schemeClr val="tx1"/>
                </a:solidFill>
              </a:rPr>
              <a:t> (?)</a:t>
            </a:r>
          </a:p>
          <a:p>
            <a:pPr lvl="1">
              <a:defRPr/>
            </a:pPr>
            <a:r>
              <a:rPr lang="en-US" sz="1400" b="0" spc="100" dirty="0" smtClean="0">
                <a:solidFill>
                  <a:schemeClr val="tx1"/>
                </a:solidFill>
              </a:rPr>
              <a:t>…</a:t>
            </a:r>
            <a:endParaRPr lang="en-GB" sz="1400" b="0" spc="100" dirty="0">
              <a:solidFill>
                <a:schemeClr val="tx1"/>
              </a:solidFill>
            </a:endParaRPr>
          </a:p>
          <a:p>
            <a:pPr lvl="1">
              <a:defRPr/>
            </a:pPr>
            <a:endParaRPr lang="en-GB" sz="1800" spc="1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25961" y="5521310"/>
            <a:ext cx="40046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solidFill>
                  <a:schemeClr val="accent4"/>
                </a:solidFill>
                <a:latin typeface="+mj-lt"/>
              </a:rPr>
              <a:t>EU/world benchmarking</a:t>
            </a:r>
            <a:endParaRPr lang="en-GB" sz="26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117103" y="980728"/>
            <a:ext cx="6695256" cy="492125"/>
          </a:xfrm>
          <a:prstGeom prst="roundRect">
            <a:avLst>
              <a:gd name="adj" fmla="val 37500"/>
            </a:avLst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en-US" sz="1400" dirty="0" smtClean="0">
                <a:latin typeface="+mn-lt"/>
                <a:ea typeface="Times New Roman"/>
              </a:rPr>
              <a:t>Possible outcomes of analysis</a:t>
            </a:r>
            <a:endParaRPr lang="en-US" altLang="en-US" sz="1400" dirty="0">
              <a:latin typeface="+mn-lt"/>
              <a:ea typeface="Times New Roman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377509" y="1534826"/>
            <a:ext cx="0" cy="194058"/>
          </a:xfrm>
          <a:prstGeom prst="straightConnector1">
            <a:avLst/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331640" y="1534826"/>
            <a:ext cx="0" cy="219458"/>
          </a:xfrm>
          <a:prstGeom prst="straightConnector1">
            <a:avLst/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</p:cxnSp>
      <p:cxnSp>
        <p:nvCxnSpPr>
          <p:cNvPr id="14" name="Straight Arrow Connector 13"/>
          <p:cNvCxnSpPr>
            <a:endCxn id="7" idx="0"/>
          </p:cNvCxnSpPr>
          <p:nvPr/>
        </p:nvCxnSpPr>
        <p:spPr bwMode="auto">
          <a:xfrm>
            <a:off x="7498928" y="1534826"/>
            <a:ext cx="0" cy="194058"/>
          </a:xfrm>
          <a:prstGeom prst="straightConnector1">
            <a:avLst/>
          </a:prstGeom>
          <a:solidFill>
            <a:srgbClr val="D99594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2999" dir="12179923" rotWithShape="0">
              <a:srgbClr val="808080">
                <a:alpha val="34999"/>
              </a:srgbClr>
            </a:outerShdw>
          </a:effectLst>
        </p:spPr>
      </p:cxn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580112" y="2416696"/>
            <a:ext cx="352839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marL="0" indent="0">
              <a:buNone/>
              <a:defRPr/>
            </a:pPr>
            <a:endParaRPr lang="en-GB" sz="1800" b="0" spc="100" dirty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1400" b="0" spc="100" dirty="0" smtClean="0">
                <a:solidFill>
                  <a:schemeClr val="tx1"/>
                </a:solidFill>
              </a:rPr>
              <a:t>Re-structuring of PT company</a:t>
            </a:r>
            <a:endParaRPr lang="en-US" sz="1400" b="0" spc="100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1400" b="0" spc="100" dirty="0" smtClean="0">
                <a:solidFill>
                  <a:schemeClr val="tx1"/>
                </a:solidFill>
              </a:rPr>
              <a:t>Outsourcing</a:t>
            </a:r>
          </a:p>
          <a:p>
            <a:pPr lvl="1">
              <a:defRPr/>
            </a:pPr>
            <a:r>
              <a:rPr lang="en-GB" sz="1400" b="0" spc="100" dirty="0" smtClean="0">
                <a:solidFill>
                  <a:schemeClr val="tx1"/>
                </a:solidFill>
              </a:rPr>
              <a:t>…</a:t>
            </a:r>
            <a:endParaRPr lang="en-GB" sz="1400" b="0" spc="100" dirty="0">
              <a:solidFill>
                <a:schemeClr val="tx1"/>
              </a:solidFill>
            </a:endParaRPr>
          </a:p>
          <a:p>
            <a:pPr lvl="1">
              <a:defRPr/>
            </a:pPr>
            <a:endParaRPr lang="en-GB" sz="1800" spc="100" dirty="0">
              <a:solidFill>
                <a:schemeClr val="tx1"/>
              </a:solidFill>
            </a:endParaRP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7286625" y="6704979"/>
            <a:ext cx="1905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b="0" kern="1200">
                <a:solidFill>
                  <a:schemeClr val="bg1"/>
                </a:solidFill>
                <a:latin typeface="Verdana" pitchFamily="34" charset="0"/>
                <a:ea typeface="+mn-ea"/>
                <a:cs typeface="Times New Roman" pitchFamily="18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849772" y="6233471"/>
            <a:ext cx="33570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solidFill>
                  <a:schemeClr val="accent4"/>
                </a:solidFill>
                <a:latin typeface="+mj-lt"/>
              </a:rPr>
              <a:t>Solutions/measures</a:t>
            </a:r>
            <a:endParaRPr lang="en-GB" sz="26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6294707" y="5964539"/>
            <a:ext cx="399796" cy="335607"/>
          </a:xfrm>
          <a:prstGeom prst="downArrow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69842" y="4825727"/>
            <a:ext cx="47067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solidFill>
                  <a:schemeClr val="accent4"/>
                </a:solidFill>
                <a:latin typeface="+mj-lt"/>
              </a:rPr>
              <a:t>Methodology </a:t>
            </a:r>
            <a:r>
              <a:rPr lang="en-US" sz="2600" dirty="0">
                <a:solidFill>
                  <a:schemeClr val="accent4"/>
                </a:solidFill>
                <a:latin typeface="+mj-lt"/>
              </a:rPr>
              <a:t>for </a:t>
            </a:r>
            <a:r>
              <a:rPr lang="en-US" sz="2600" dirty="0" smtClean="0">
                <a:solidFill>
                  <a:schemeClr val="accent4"/>
                </a:solidFill>
                <a:latin typeface="+mj-lt"/>
              </a:rPr>
              <a:t>elaboration</a:t>
            </a:r>
            <a:endParaRPr lang="en-GB" sz="26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1" name="Down Arrow 20"/>
          <p:cNvSpPr/>
          <p:nvPr/>
        </p:nvSpPr>
        <p:spPr bwMode="auto">
          <a:xfrm>
            <a:off x="6300192" y="5276875"/>
            <a:ext cx="399796" cy="335607"/>
          </a:xfrm>
          <a:prstGeom prst="downArrow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936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888"/>
            <a:ext cx="9144000" cy="863600"/>
          </a:xfrm>
        </p:spPr>
        <p:txBody>
          <a:bodyPr/>
          <a:lstStyle/>
          <a:p>
            <a:r>
              <a:rPr lang="en-GB" b="1" dirty="0" smtClean="0"/>
              <a:t>Pu</a:t>
            </a:r>
            <a:r>
              <a:rPr lang="en-GB" b="1" dirty="0" smtClean="0">
                <a:solidFill>
                  <a:srgbClr val="003399"/>
                </a:solidFill>
              </a:rPr>
              <a:t>bli</a:t>
            </a:r>
            <a:r>
              <a:rPr lang="en-GB" b="1" dirty="0" smtClean="0"/>
              <a:t>c Transport Authority</a:t>
            </a:r>
            <a:endParaRPr lang="en-GB" b="1" dirty="0"/>
          </a:p>
        </p:txBody>
      </p:sp>
      <p:sp>
        <p:nvSpPr>
          <p:cNvPr id="7" name="Textfeld 1"/>
          <p:cNvSpPr txBox="1"/>
          <p:nvPr/>
        </p:nvSpPr>
        <p:spPr>
          <a:xfrm>
            <a:off x="928982" y="4494599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>
              <a:solidFill>
                <a:srgbClr val="C00000"/>
              </a:solidFill>
              <a:latin typeface="Arial"/>
              <a:cs typeface="Arial"/>
            </a:endParaRPr>
          </a:p>
          <a:p>
            <a:endParaRPr lang="en-GB" sz="2000" dirty="0">
              <a:solidFill>
                <a:srgbClr val="C00000"/>
              </a:solidFill>
              <a:latin typeface="Arial"/>
              <a:cs typeface="Arial"/>
            </a:endParaRPr>
          </a:p>
          <a:p>
            <a:r>
              <a:rPr lang="en-GB" sz="2000" dirty="0" smtClean="0">
                <a:solidFill>
                  <a:srgbClr val="C00000"/>
                </a:solidFill>
                <a:latin typeface="Arial"/>
                <a:cs typeface="Arial"/>
              </a:rPr>
              <a:t>				</a:t>
            </a:r>
            <a:endParaRPr lang="en-GB" sz="2000" dirty="0">
              <a:solidFill>
                <a:srgbClr val="C00000"/>
              </a:solidFill>
            </a:endParaRPr>
          </a:p>
          <a:p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			</a:t>
            </a:r>
            <a:r>
              <a:rPr lang="en-GB" sz="2000" dirty="0">
                <a:solidFill>
                  <a:srgbClr val="C00000"/>
                </a:solidFill>
                <a:latin typeface="Arial"/>
                <a:cs typeface="Arial"/>
              </a:rPr>
              <a:t>	</a:t>
            </a:r>
          </a:p>
          <a:p>
            <a:endParaRPr lang="en-GB" sz="2000" dirty="0" smtClean="0">
              <a:solidFill>
                <a:srgbClr val="C0000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rgbClr val="C00000"/>
                </a:solidFill>
                <a:latin typeface="Arial"/>
                <a:cs typeface="Arial"/>
              </a:rPr>
              <a:t>	</a:t>
            </a:r>
            <a:r>
              <a:rPr lang="en-GB" sz="2000" dirty="0" smtClean="0">
                <a:solidFill>
                  <a:srgbClr val="C00000"/>
                </a:solidFill>
                <a:latin typeface="Arial"/>
                <a:cs typeface="Arial"/>
              </a:rPr>
              <a:t>	</a:t>
            </a:r>
            <a:endParaRPr lang="en-GB" sz="20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91" y="980728"/>
            <a:ext cx="8676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Public 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transport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authority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, i.e. »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competent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authority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» </a:t>
            </a:r>
            <a:r>
              <a:rPr lang="de-CH" sz="2400" dirty="0" err="1">
                <a:solidFill>
                  <a:srgbClr val="003399"/>
                </a:solidFill>
                <a:latin typeface="+mn-lt"/>
              </a:rPr>
              <a:t>i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s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defined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 in 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the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 PSO </a:t>
            </a:r>
            <a:r>
              <a:rPr lang="de-CH" sz="2400" dirty="0" err="1" smtClean="0">
                <a:solidFill>
                  <a:srgbClr val="003399"/>
                </a:solidFill>
                <a:latin typeface="+mn-lt"/>
              </a:rPr>
              <a:t>regulation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 </a:t>
            </a:r>
          </a:p>
          <a:p>
            <a:pPr algn="l"/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Art 2: «C</a:t>
            </a:r>
            <a:r>
              <a:rPr lang="en-US" sz="2400" b="0" dirty="0" err="1" smtClean="0">
                <a:solidFill>
                  <a:srgbClr val="003399"/>
                </a:solidFill>
                <a:latin typeface="+mn-lt"/>
              </a:rPr>
              <a:t>ompetent</a:t>
            </a:r>
            <a:r>
              <a:rPr lang="en-US" sz="2400" b="0" dirty="0" smtClean="0">
                <a:solidFill>
                  <a:srgbClr val="003399"/>
                </a:solidFill>
                <a:latin typeface="+mn-lt"/>
              </a:rPr>
              <a:t> authority </a:t>
            </a:r>
            <a:r>
              <a:rPr lang="en-US" sz="2400" b="0" dirty="0">
                <a:solidFill>
                  <a:srgbClr val="003399"/>
                </a:solidFill>
                <a:latin typeface="+mn-lt"/>
              </a:rPr>
              <a:t>means any public authority or group </a:t>
            </a:r>
            <a:r>
              <a:rPr lang="en-US" sz="2400" b="0" dirty="0" smtClean="0">
                <a:solidFill>
                  <a:srgbClr val="003399"/>
                </a:solidFill>
                <a:latin typeface="+mn-lt"/>
              </a:rPr>
              <a:t>of public </a:t>
            </a:r>
            <a:r>
              <a:rPr lang="en-US" sz="2400" b="0" dirty="0">
                <a:solidFill>
                  <a:srgbClr val="003399"/>
                </a:solidFill>
                <a:latin typeface="+mn-lt"/>
              </a:rPr>
              <a:t>authorities of a Member State or Member States </a:t>
            </a:r>
            <a:r>
              <a:rPr lang="en-US" sz="2400" b="0" dirty="0" smtClean="0">
                <a:solidFill>
                  <a:srgbClr val="003399"/>
                </a:solidFill>
                <a:latin typeface="+mn-lt"/>
              </a:rPr>
              <a:t>which has </a:t>
            </a:r>
            <a:r>
              <a:rPr lang="en-US" sz="2400" b="0" dirty="0">
                <a:solidFill>
                  <a:srgbClr val="003399"/>
                </a:solidFill>
                <a:latin typeface="+mn-lt"/>
              </a:rPr>
              <a:t>the power to intervene in public passenger transport in </a:t>
            </a:r>
            <a:r>
              <a:rPr lang="en-US" sz="2400" b="0" dirty="0" smtClean="0">
                <a:solidFill>
                  <a:srgbClr val="003399"/>
                </a:solidFill>
                <a:latin typeface="+mn-lt"/>
              </a:rPr>
              <a:t>a given </a:t>
            </a:r>
            <a:r>
              <a:rPr lang="en-US" sz="2400" b="0" dirty="0">
                <a:solidFill>
                  <a:srgbClr val="003399"/>
                </a:solidFill>
                <a:latin typeface="+mn-lt"/>
              </a:rPr>
              <a:t>geographical area or any body vested with </a:t>
            </a:r>
            <a:r>
              <a:rPr lang="en-US" sz="2400" b="0" dirty="0" smtClean="0">
                <a:solidFill>
                  <a:srgbClr val="003399"/>
                </a:solidFill>
                <a:latin typeface="+mn-lt"/>
              </a:rPr>
              <a:t>such authority”</a:t>
            </a:r>
          </a:p>
          <a:p>
            <a:pPr algn="l"/>
            <a:endParaRPr lang="de-CH" sz="2400" b="0" dirty="0">
              <a:solidFill>
                <a:srgbClr val="003399"/>
              </a:solidFill>
              <a:latin typeface="+mn-lt"/>
            </a:endParaRPr>
          </a:p>
          <a:p>
            <a:pPr algn="l"/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The </a:t>
            </a:r>
            <a:r>
              <a:rPr lang="de-CH" sz="2400" dirty="0" smtClean="0">
                <a:solidFill>
                  <a:srgbClr val="003399"/>
                </a:solidFill>
                <a:latin typeface="+mn-lt"/>
              </a:rPr>
              <a:t>Authority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is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therefore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key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actor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in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defining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objectives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,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possibly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based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on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SUMP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or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Masterplan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general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and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specific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objectives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,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detailing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and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formalising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objectives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through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contractual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obligations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,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monitoring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implementation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of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the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contractual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obligations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and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preparing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future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de-CH" sz="2400" b="0" dirty="0" err="1" smtClean="0">
                <a:solidFill>
                  <a:srgbClr val="003399"/>
                </a:solidFill>
                <a:latin typeface="+mn-lt"/>
              </a:rPr>
              <a:t>services</a:t>
            </a:r>
            <a:r>
              <a:rPr lang="de-CH" sz="2400" b="0" dirty="0" smtClean="0">
                <a:solidFill>
                  <a:srgbClr val="003399"/>
                </a:solidFill>
                <a:latin typeface="+mn-lt"/>
              </a:rPr>
              <a:t>.</a:t>
            </a:r>
            <a:endParaRPr lang="de-CH" sz="2400" b="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3995936" y="3427551"/>
            <a:ext cx="720080" cy="576064"/>
          </a:xfrm>
          <a:prstGeom prst="downArrow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5565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80728"/>
            <a:ext cx="8712968" cy="5688632"/>
          </a:xfrm>
        </p:spPr>
        <p:txBody>
          <a:bodyPr/>
          <a:lstStyle/>
          <a:p>
            <a:r>
              <a:rPr lang="en-GB" sz="2400" dirty="0"/>
              <a:t>Establish </a:t>
            </a:r>
            <a:r>
              <a:rPr lang="en-GB" sz="2400" b="1" dirty="0"/>
              <a:t>competence </a:t>
            </a:r>
            <a:r>
              <a:rPr lang="en-GB" sz="2400" dirty="0"/>
              <a:t>at the public level, i.e. at the level of the institution which </a:t>
            </a:r>
            <a:r>
              <a:rPr lang="en-GB" sz="2400" dirty="0" smtClean="0"/>
              <a:t>has: </a:t>
            </a:r>
          </a:p>
          <a:p>
            <a:pPr lvl="2"/>
            <a:r>
              <a:rPr lang="en-GB" sz="1800" dirty="0" smtClean="0"/>
              <a:t>to </a:t>
            </a:r>
            <a:r>
              <a:rPr lang="en-GB" sz="1800" dirty="0"/>
              <a:t>determine the service requirements, </a:t>
            </a:r>
            <a:endParaRPr lang="en-GB" sz="1800" dirty="0" smtClean="0"/>
          </a:p>
          <a:p>
            <a:pPr lvl="2"/>
            <a:r>
              <a:rPr lang="en-GB" sz="1800" dirty="0" smtClean="0"/>
              <a:t>to </a:t>
            </a:r>
            <a:r>
              <a:rPr lang="en-GB" sz="1800" dirty="0"/>
              <a:t>award the service contract and </a:t>
            </a:r>
            <a:endParaRPr lang="en-GB" sz="1800" dirty="0" smtClean="0"/>
          </a:p>
          <a:p>
            <a:pPr lvl="2"/>
            <a:r>
              <a:rPr lang="en-GB" sz="1800" dirty="0" smtClean="0"/>
              <a:t>to </a:t>
            </a:r>
            <a:r>
              <a:rPr lang="en-GB" sz="1800" dirty="0"/>
              <a:t>monitor the </a:t>
            </a:r>
            <a:r>
              <a:rPr lang="en-GB" sz="1800" dirty="0" smtClean="0"/>
              <a:t>contract. </a:t>
            </a:r>
          </a:p>
          <a:p>
            <a:r>
              <a:rPr lang="en-GB" sz="2400" dirty="0" smtClean="0"/>
              <a:t>The competence may be at national, regional or local level for conventional rail services or the local level for urban transport. </a:t>
            </a:r>
            <a:r>
              <a:rPr lang="en-GB" sz="2400" b="1" dirty="0" smtClean="0"/>
              <a:t>The </a:t>
            </a:r>
            <a:r>
              <a:rPr lang="en-GB" sz="2400" b="1" dirty="0"/>
              <a:t>competence has to be real and not only </a:t>
            </a:r>
            <a:r>
              <a:rPr lang="en-GB" sz="2400" b="1" dirty="0" smtClean="0"/>
              <a:t>formal. </a:t>
            </a:r>
            <a:endParaRPr lang="en-US" sz="2400" b="1" dirty="0"/>
          </a:p>
          <a:p>
            <a:pPr lvl="0"/>
            <a:r>
              <a:rPr lang="en-GB" sz="2400" dirty="0" smtClean="0"/>
              <a:t>Services may be directly (direct awarding) or competitively (tendering) procured. </a:t>
            </a:r>
          </a:p>
          <a:p>
            <a:pPr lvl="2"/>
            <a:r>
              <a:rPr lang="en-GB" sz="1800" dirty="0"/>
              <a:t>Direct procurement requires maximum transparency. </a:t>
            </a:r>
            <a:endParaRPr lang="en-GB" sz="1800" dirty="0" smtClean="0"/>
          </a:p>
          <a:p>
            <a:pPr lvl="2"/>
            <a:r>
              <a:rPr lang="en-GB" sz="1800" dirty="0" smtClean="0"/>
              <a:t>Competitive procurement requires thorough preparation and stability of compensation payments. </a:t>
            </a:r>
          </a:p>
          <a:p>
            <a:pPr marL="0" lvl="0" indent="0">
              <a:buNone/>
            </a:pPr>
            <a:r>
              <a:rPr lang="en-US" altLang="ja-JP" sz="2200" dirty="0">
                <a:ea typeface="ＭＳ Ｐゴシック" pitchFamily="34" charset="-128"/>
              </a:rPr>
              <a:t>					</a:t>
            </a:r>
          </a:p>
          <a:p>
            <a:pPr marL="452438" lvl="1" indent="-366713" eaLnBrk="1" hangingPunct="1">
              <a:buFont typeface="Wingdings" pitchFamily="2" charset="2"/>
              <a:buChar char="F"/>
              <a:defRPr/>
            </a:pPr>
            <a:endParaRPr lang="en-US" altLang="ja-JP" sz="2200" dirty="0">
              <a:ea typeface="ＭＳ Ｐゴシック" pitchFamily="34" charset="-128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280" y="0"/>
            <a:ext cx="7885112" cy="836613"/>
          </a:xfrm>
        </p:spPr>
        <p:txBody>
          <a:bodyPr/>
          <a:lstStyle/>
          <a:p>
            <a:pPr algn="l" eaLnBrk="1" hangingPunct="1"/>
            <a:r>
              <a:rPr lang="en-GB" altLang="en-US" b="1" dirty="0" smtClean="0"/>
              <a:t>Public Transport Authority</a:t>
            </a:r>
            <a:r>
              <a:rPr lang="en-GB" altLang="en-US" dirty="0" smtClean="0"/>
              <a:t>: </a:t>
            </a:r>
            <a:br>
              <a:rPr lang="en-GB" altLang="en-US" dirty="0" smtClean="0"/>
            </a:br>
            <a:r>
              <a:rPr lang="en-GB" altLang="en-US" dirty="0" smtClean="0"/>
              <a:t>Conclusions from PSO workshop May 2015</a:t>
            </a:r>
          </a:p>
        </p:txBody>
      </p:sp>
    </p:spTree>
    <p:extLst>
      <p:ext uri="{BB962C8B-B14F-4D97-AF65-F5344CB8AC3E}">
        <p14:creationId xmlns:p14="http://schemas.microsoft.com/office/powerpoint/2010/main" val="366162529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980728"/>
            <a:ext cx="9036496" cy="5184576"/>
          </a:xfrm>
        </p:spPr>
        <p:txBody>
          <a:bodyPr/>
          <a:lstStyle/>
          <a:p>
            <a:r>
              <a:rPr lang="en-GB" sz="2400" dirty="0" smtClean="0"/>
              <a:t>As explained in detailed EBRD recommendations, at the example of the pilot city of Galati: The authority has a number of legal and procedural tasks</a:t>
            </a:r>
          </a:p>
          <a:p>
            <a:r>
              <a:rPr lang="en-GB" sz="2400" dirty="0" smtClean="0"/>
              <a:t>It appears important to build up expertise within appropriate institutional structures</a:t>
            </a:r>
            <a:r>
              <a:rPr lang="en-US" sz="2400" dirty="0" smtClean="0">
                <a:ea typeface="ＭＳ Ｐゴシック" pitchFamily="34" charset="-128"/>
              </a:rPr>
              <a:t>, possibly outside the regular municipal or county administration</a:t>
            </a:r>
          </a:p>
          <a:p>
            <a:r>
              <a:rPr lang="en-US" altLang="ja-JP" sz="2400" dirty="0" smtClean="0">
                <a:ea typeface="ＭＳ Ｐゴシック" pitchFamily="34" charset="-128"/>
              </a:rPr>
              <a:t>Drawing on experience in other countries a pool of experts may be allocated at </a:t>
            </a:r>
            <a:r>
              <a:rPr lang="en-US" altLang="ja-JP" sz="2400" dirty="0" smtClean="0">
                <a:ea typeface="ＭＳ Ｐゴシック" pitchFamily="34" charset="-128"/>
              </a:rPr>
              <a:t>municipal, agglomeration </a:t>
            </a:r>
            <a:r>
              <a:rPr lang="en-US" altLang="ja-JP" sz="2400" dirty="0" smtClean="0">
                <a:ea typeface="ＭＳ Ｐゴシック" pitchFamily="34" charset="-128"/>
              </a:rPr>
              <a:t>or </a:t>
            </a:r>
            <a:r>
              <a:rPr lang="en-US" altLang="ja-JP" sz="2400" dirty="0" smtClean="0">
                <a:ea typeface="ＭＳ Ｐゴシック" pitchFamily="34" charset="-128"/>
              </a:rPr>
              <a:t>county </a:t>
            </a:r>
            <a:r>
              <a:rPr lang="en-US" altLang="ja-JP" sz="2400" dirty="0" smtClean="0">
                <a:ea typeface="ＭＳ Ｐゴシック" pitchFamily="34" charset="-128"/>
              </a:rPr>
              <a:t>level, or within associations of municipalities or counties. </a:t>
            </a:r>
          </a:p>
          <a:p>
            <a:r>
              <a:rPr lang="en-US" altLang="ja-JP" sz="2400" dirty="0" smtClean="0">
                <a:ea typeface="ＭＳ Ｐゴシック" pitchFamily="34" charset="-128"/>
              </a:rPr>
              <a:t>The </a:t>
            </a:r>
            <a:r>
              <a:rPr lang="en-US" altLang="ja-JP" sz="2400" dirty="0" smtClean="0">
                <a:ea typeface="ＭＳ Ｐゴシック" pitchFamily="34" charset="-128"/>
              </a:rPr>
              <a:t>experts may </a:t>
            </a:r>
            <a:r>
              <a:rPr lang="en-US" altLang="ja-JP" sz="2400" dirty="0" smtClean="0">
                <a:ea typeface="ＭＳ Ｐゴシック" pitchFamily="34" charset="-128"/>
              </a:rPr>
              <a:t>serve individual municipalities or support </a:t>
            </a:r>
            <a:r>
              <a:rPr lang="en-US" altLang="ja-JP" sz="2400" dirty="0" smtClean="0">
                <a:ea typeface="ＭＳ Ｐゴシック" pitchFamily="34" charset="-128"/>
              </a:rPr>
              <a:t>municipalities on demand to procure consultants, assist the responsible authority in preparing the procurement steps and </a:t>
            </a:r>
            <a:r>
              <a:rPr lang="en-US" altLang="ja-JP" sz="2400" dirty="0" smtClean="0">
                <a:ea typeface="ＭＳ Ｐゴシック" pitchFamily="34" charset="-128"/>
              </a:rPr>
              <a:t>in </a:t>
            </a:r>
            <a:r>
              <a:rPr lang="en-US" altLang="ja-JP" sz="2400" dirty="0" smtClean="0">
                <a:ea typeface="ＭＳ Ｐゴシック" pitchFamily="34" charset="-128"/>
              </a:rPr>
              <a:t>implementing reporting </a:t>
            </a:r>
            <a:r>
              <a:rPr lang="en-US" altLang="ja-JP" sz="2400" dirty="0" smtClean="0">
                <a:ea typeface="ＭＳ Ｐゴシック" pitchFamily="34" charset="-128"/>
              </a:rPr>
              <a:t>and </a:t>
            </a:r>
            <a:r>
              <a:rPr lang="en-US" altLang="ja-JP" sz="2400" dirty="0" smtClean="0">
                <a:ea typeface="ＭＳ Ｐゴシック" pitchFamily="34" charset="-128"/>
              </a:rPr>
              <a:t>monitoring </a:t>
            </a:r>
            <a:r>
              <a:rPr lang="en-US" altLang="ja-JP" sz="2400" dirty="0" smtClean="0">
                <a:ea typeface="ＭＳ Ｐゴシック" pitchFamily="34" charset="-128"/>
              </a:rPr>
              <a:t>requirements. </a:t>
            </a:r>
            <a:endParaRPr lang="en-US" altLang="ja-JP" sz="2400" dirty="0">
              <a:ea typeface="ＭＳ Ｐゴシック" pitchFamily="34" charset="-128"/>
            </a:endParaRPr>
          </a:p>
          <a:p>
            <a:r>
              <a:rPr lang="en-GB" sz="2400" dirty="0" smtClean="0"/>
              <a:t>Possibly use </a:t>
            </a:r>
            <a:r>
              <a:rPr lang="en-GB" sz="2400" dirty="0"/>
              <a:t>EU funds (TA budget) for </a:t>
            </a:r>
            <a:r>
              <a:rPr lang="en-GB" sz="2400" dirty="0" smtClean="0"/>
              <a:t>initial staffing.</a:t>
            </a:r>
            <a:endParaRPr lang="en-US" altLang="ja-JP" sz="2400" dirty="0" smtClean="0">
              <a:ea typeface="ＭＳ Ｐゴシック" pitchFamily="34" charset="-128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8" y="0"/>
            <a:ext cx="7885112" cy="836613"/>
          </a:xfrm>
        </p:spPr>
        <p:txBody>
          <a:bodyPr/>
          <a:lstStyle/>
          <a:p>
            <a:pPr algn="l" eaLnBrk="1" hangingPunct="1"/>
            <a:r>
              <a:rPr lang="en-GB" altLang="en-US" b="1" dirty="0" smtClean="0"/>
              <a:t>Public Transport Authority</a:t>
            </a:r>
            <a:r>
              <a:rPr lang="en-GB" altLang="en-US" dirty="0" smtClean="0"/>
              <a:t>:</a:t>
            </a:r>
            <a:br>
              <a:rPr lang="en-GB" altLang="en-US" dirty="0" smtClean="0"/>
            </a:br>
            <a:r>
              <a:rPr lang="en-GB" altLang="en-US" dirty="0" smtClean="0"/>
              <a:t>The way forward</a:t>
            </a:r>
          </a:p>
        </p:txBody>
      </p:sp>
    </p:spTree>
    <p:extLst>
      <p:ext uri="{BB962C8B-B14F-4D97-AF65-F5344CB8AC3E}">
        <p14:creationId xmlns:p14="http://schemas.microsoft.com/office/powerpoint/2010/main" val="4043505691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Proposal">
  <a:themeElements>
    <a:clrScheme name="1_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1_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Macintosh PowerPoint</Application>
  <PresentationFormat>Bildschirmpräsentation (4:3)</PresentationFormat>
  <Paragraphs>135</Paragraphs>
  <Slides>10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1_Proposal</vt:lpstr>
      <vt:lpstr>Default Design</vt:lpstr>
      <vt:lpstr>1_Default Design</vt:lpstr>
      <vt:lpstr>PowerPoint-Präsentation</vt:lpstr>
      <vt:lpstr>Context</vt:lpstr>
      <vt:lpstr>Definition of Objectives</vt:lpstr>
      <vt:lpstr>Contract Preparation:  Sustainability considerations</vt:lpstr>
      <vt:lpstr>Contract Preparation: Institutional setting</vt:lpstr>
      <vt:lpstr>Contract Preparation: Steps in the analysis</vt:lpstr>
      <vt:lpstr>Public Transport Authority</vt:lpstr>
      <vt:lpstr>Public Transport Authority:  Conclusions from PSO workshop May 2015</vt:lpstr>
      <vt:lpstr>Public Transport Authority: The way forward</vt:lpstr>
      <vt:lpstr>PowerPoint-Präsentation</vt:lpstr>
    </vt:vector>
  </TitlesOfParts>
  <Company>BEI | EIB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Days 2008 Presentation on JASPERS</dc:title>
  <dc:creator>MARKOVA</dc:creator>
  <cp:lastModifiedBy>Joachim Schneider</cp:lastModifiedBy>
  <cp:revision>784</cp:revision>
  <dcterms:created xsi:type="dcterms:W3CDTF">2008-09-10T15:44:12Z</dcterms:created>
  <dcterms:modified xsi:type="dcterms:W3CDTF">2015-11-25T20:01:27Z</dcterms:modified>
</cp:coreProperties>
</file>